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5113000" cy="10693400"/>
  <p:notesSz cx="6858000" cy="9144000"/>
  <p:embeddedFontLst>
    <p:embeddedFont>
      <p:font typeface="Montserrat" panose="00000500000000000000" pitchFamily="2" charset="0"/>
      <p:regular r:id="rId34"/>
    </p:embeddedFont>
    <p:embeddedFont>
      <p:font typeface="Montserrat Bold" panose="020B0604020202020204" charset="0"/>
      <p:regular r:id="rId35"/>
    </p:embeddedFont>
    <p:embeddedFont>
      <p:font typeface="Montserrat Bold Italics" panose="020B0604020202020204" charset="0"/>
      <p:regular r:id="rId36"/>
    </p:embeddedFont>
    <p:embeddedFont>
      <p:font typeface="Montserrat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1445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57.png"/><Relationship Id="rId10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55.sv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54.png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4.png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54.pn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5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035393" y="-593308"/>
            <a:ext cx="18455477" cy="11878616"/>
          </a:xfrm>
          <a:custGeom>
            <a:avLst/>
            <a:gdLst/>
            <a:ahLst/>
            <a:cxnLst/>
            <a:rect l="l" t="t" r="r" b="b"/>
            <a:pathLst>
              <a:path w="18455477" h="11878616">
                <a:moveTo>
                  <a:pt x="0" y="0"/>
                </a:moveTo>
                <a:lnTo>
                  <a:pt x="18455476" y="0"/>
                </a:lnTo>
                <a:lnTo>
                  <a:pt x="18455476" y="11878616"/>
                </a:lnTo>
                <a:lnTo>
                  <a:pt x="0" y="11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6615958" y="227993"/>
            <a:ext cx="8441798" cy="7186351"/>
          </a:xfrm>
          <a:custGeom>
            <a:avLst/>
            <a:gdLst/>
            <a:ahLst/>
            <a:cxnLst/>
            <a:rect l="l" t="t" r="r" b="b"/>
            <a:pathLst>
              <a:path w="8441798" h="7186351">
                <a:moveTo>
                  <a:pt x="0" y="0"/>
                </a:moveTo>
                <a:lnTo>
                  <a:pt x="8441797" y="0"/>
                </a:lnTo>
                <a:lnTo>
                  <a:pt x="8441797" y="7186350"/>
                </a:lnTo>
                <a:lnTo>
                  <a:pt x="0" y="718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41065" y="3461417"/>
            <a:ext cx="6253687" cy="3091381"/>
          </a:xfrm>
          <a:custGeom>
            <a:avLst/>
            <a:gdLst/>
            <a:ahLst/>
            <a:cxnLst/>
            <a:rect l="l" t="t" r="r" b="b"/>
            <a:pathLst>
              <a:path w="6253687" h="3091381">
                <a:moveTo>
                  <a:pt x="0" y="0"/>
                </a:moveTo>
                <a:lnTo>
                  <a:pt x="6253687" y="0"/>
                </a:lnTo>
                <a:lnTo>
                  <a:pt x="6253687" y="3091381"/>
                </a:lnTo>
                <a:lnTo>
                  <a:pt x="0" y="3091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724" r="-13436"/>
            </a:stretch>
          </a:blip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41065" y="116689"/>
            <a:ext cx="789518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6B3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Light Steel Framing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1900" y="2191551"/>
            <a:ext cx="5384058" cy="998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 </a:t>
            </a:r>
            <a:r>
              <a:rPr lang="en-US" sz="6000" b="1" dirty="0" err="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</a:t>
            </a:r>
            <a:r>
              <a:rPr lang="en-US" sz="6000" b="1" dirty="0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Lider!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6957143"/>
            <a:ext cx="6120128" cy="457200"/>
            <a:chOff x="0" y="0"/>
            <a:chExt cx="8160170" cy="609600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0"/>
              <a:ext cx="2693182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4AA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 que é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427684" y="-57150"/>
              <a:ext cx="5732487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6B3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Light Steel Framing?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1394" y="7376243"/>
            <a:ext cx="14597212" cy="315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A tendência que vem transformando a construção civil, o Light Steel Frame é um sistema construtivo inovador que utiliza perfis de aço galvanizado para a estruturação de edificações.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Nesse método, as estruturas são montadas a partir de painéis compostos por perfis leves de aço, que são dimensionados e instalados de acordo com o projeto. Esses perfis são interligados entre si por meio de parafusos e outras conexões, formando uma estrutura resistente e durável.</a:t>
            </a:r>
          </a:p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4AAD"/>
                </a:solidFill>
                <a:latin typeface="Montserrat"/>
                <a:ea typeface="Montserrat"/>
                <a:cs typeface="Montserrat"/>
                <a:sym typeface="Montserrat"/>
              </a:rPr>
              <a:t>Uma das principais vantagens do Light Steel Frame é a rapidez na construção, já que os componentes são pré-fabricados e montados no local da obra de forma ágil e precisa. Além disso, esse sistema proporciona uma obra mais limpa e sustentável, com menor geração de resíduos e impacto ambiental em comparação com a alvenaria.</a:t>
            </a:r>
          </a:p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4AA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064429" y="-1070286"/>
            <a:ext cx="19248858" cy="12832572"/>
          </a:xfrm>
          <a:custGeom>
            <a:avLst/>
            <a:gdLst/>
            <a:ahLst/>
            <a:cxnLst/>
            <a:rect l="l" t="t" r="r" b="b"/>
            <a:pathLst>
              <a:path w="19248858" h="12832572">
                <a:moveTo>
                  <a:pt x="0" y="0"/>
                </a:moveTo>
                <a:lnTo>
                  <a:pt x="19248858" y="0"/>
                </a:lnTo>
                <a:lnTo>
                  <a:pt x="19248858" y="12832572"/>
                </a:lnTo>
                <a:lnTo>
                  <a:pt x="0" y="1283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8703" y="7110750"/>
            <a:ext cx="3244226" cy="1941967"/>
          </a:xfrm>
          <a:custGeom>
            <a:avLst/>
            <a:gdLst/>
            <a:ahLst/>
            <a:cxnLst/>
            <a:rect l="l" t="t" r="r" b="b"/>
            <a:pathLst>
              <a:path w="3244226" h="1941967">
                <a:moveTo>
                  <a:pt x="0" y="0"/>
                </a:moveTo>
                <a:lnTo>
                  <a:pt x="3244226" y="0"/>
                </a:lnTo>
                <a:lnTo>
                  <a:pt x="3244226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3463754" y="7616598"/>
            <a:ext cx="5088155" cy="1872704"/>
          </a:xfrm>
          <a:custGeom>
            <a:avLst/>
            <a:gdLst/>
            <a:ahLst/>
            <a:cxnLst/>
            <a:rect l="l" t="t" r="r" b="b"/>
            <a:pathLst>
              <a:path w="5088155" h="1872704">
                <a:moveTo>
                  <a:pt x="0" y="0"/>
                </a:moveTo>
                <a:lnTo>
                  <a:pt x="5088156" y="0"/>
                </a:lnTo>
                <a:lnTo>
                  <a:pt x="5088156" y="1872703"/>
                </a:lnTo>
                <a:lnTo>
                  <a:pt x="0" y="1872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79" t="-14954" r="-8417" b="-167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8618585" y="7145381"/>
            <a:ext cx="2825293" cy="1872704"/>
          </a:xfrm>
          <a:custGeom>
            <a:avLst/>
            <a:gdLst/>
            <a:ahLst/>
            <a:cxnLst/>
            <a:rect l="l" t="t" r="r" b="b"/>
            <a:pathLst>
              <a:path w="2825293" h="1872704">
                <a:moveTo>
                  <a:pt x="0" y="0"/>
                </a:moveTo>
                <a:lnTo>
                  <a:pt x="2825293" y="0"/>
                </a:lnTo>
                <a:lnTo>
                  <a:pt x="2825293" y="1872704"/>
                </a:lnTo>
                <a:lnTo>
                  <a:pt x="0" y="1872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1510553" y="7616598"/>
            <a:ext cx="3390987" cy="1795228"/>
          </a:xfrm>
          <a:custGeom>
            <a:avLst/>
            <a:gdLst/>
            <a:ahLst/>
            <a:cxnLst/>
            <a:rect l="l" t="t" r="r" b="b"/>
            <a:pathLst>
              <a:path w="3390987" h="1795228">
                <a:moveTo>
                  <a:pt x="0" y="0"/>
                </a:moveTo>
                <a:lnTo>
                  <a:pt x="3390987" y="0"/>
                </a:lnTo>
                <a:lnTo>
                  <a:pt x="3390987" y="1795228"/>
                </a:lnTo>
                <a:lnTo>
                  <a:pt x="0" y="1795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848581">
            <a:off x="12984323" y="173921"/>
            <a:ext cx="1730869" cy="2477093"/>
          </a:xfrm>
          <a:custGeom>
            <a:avLst/>
            <a:gdLst/>
            <a:ahLst/>
            <a:cxnLst/>
            <a:rect l="l" t="t" r="r" b="b"/>
            <a:pathLst>
              <a:path w="1730869" h="2477093">
                <a:moveTo>
                  <a:pt x="0" y="0"/>
                </a:moveTo>
                <a:lnTo>
                  <a:pt x="1730868" y="0"/>
                </a:lnTo>
                <a:lnTo>
                  <a:pt x="1730868" y="2477093"/>
                </a:lnTo>
                <a:lnTo>
                  <a:pt x="0" y="24770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231868" y="497491"/>
            <a:ext cx="3575827" cy="49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Normatizado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1868" y="1144871"/>
            <a:ext cx="14681032" cy="398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16970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Partes 01, 02 e 03;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14762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Dimensionamento de estruturas de aço constituídas por perfis formados a frio;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8800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Projeto de estruturas de aço e de estruturas mistas de aço e concreto de edifícios;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6120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Ações para o cálculo de estruturas de edificações;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6123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Forças devidas ao vento em edificações;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15758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Partes 01, 02 e 03;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6355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Perfis Estruturais De Aço Formados A Frio - Padronização;</a:t>
            </a:r>
          </a:p>
          <a:p>
            <a:pPr algn="just">
              <a:lnSpc>
                <a:spcPts val="4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ABNT NBR 15575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Edificações Habitacionais — Desempenho - Parte 1, Parte 2, Parte 3, Parte 4, Parte 5 e Parte 6;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1184" y="5305706"/>
            <a:ext cx="14590005" cy="157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Embasamento na Literatura:</a:t>
            </a:r>
          </a:p>
          <a:p>
            <a:pPr algn="just">
              <a:lnSpc>
                <a:spcPts val="432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Manuais</a:t>
            </a: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 orientações da </a:t>
            </a: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CBCA (Centro Brasileiro de Construção em Aço);</a:t>
            </a:r>
          </a:p>
          <a:p>
            <a:pPr algn="just">
              <a:lnSpc>
                <a:spcPts val="4320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Manuais</a:t>
            </a: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 Orientações de Fornecedores de revestimentos como: </a:t>
            </a: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INFIBRA e KNAUF;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071" r="-755" b="-107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59534" y="10008201"/>
            <a:ext cx="14600932" cy="489130"/>
            <a:chOff x="0" y="0"/>
            <a:chExt cx="3699850" cy="1239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9849" cy="123945"/>
            </a:xfrm>
            <a:custGeom>
              <a:avLst/>
              <a:gdLst/>
              <a:ahLst/>
              <a:cxnLst/>
              <a:rect l="l" t="t" r="r" b="b"/>
              <a:pathLst>
                <a:path w="3699849" h="123945">
                  <a:moveTo>
                    <a:pt x="7954" y="0"/>
                  </a:moveTo>
                  <a:lnTo>
                    <a:pt x="3691896" y="0"/>
                  </a:lnTo>
                  <a:cubicBezTo>
                    <a:pt x="3696288" y="0"/>
                    <a:pt x="3699849" y="3561"/>
                    <a:pt x="3699849" y="7954"/>
                  </a:cubicBezTo>
                  <a:lnTo>
                    <a:pt x="3699849" y="115991"/>
                  </a:lnTo>
                  <a:cubicBezTo>
                    <a:pt x="3699849" y="118101"/>
                    <a:pt x="3699011" y="120124"/>
                    <a:pt x="3697520" y="121615"/>
                  </a:cubicBezTo>
                  <a:cubicBezTo>
                    <a:pt x="3696028" y="123107"/>
                    <a:pt x="3694005" y="123945"/>
                    <a:pt x="3691896" y="123945"/>
                  </a:cubicBezTo>
                  <a:lnTo>
                    <a:pt x="7954" y="123945"/>
                  </a:lnTo>
                  <a:cubicBezTo>
                    <a:pt x="3561" y="123945"/>
                    <a:pt x="0" y="120384"/>
                    <a:pt x="0" y="115991"/>
                  </a:cubicBezTo>
                  <a:lnTo>
                    <a:pt x="0" y="7954"/>
                  </a:lnTo>
                  <a:cubicBezTo>
                    <a:pt x="0" y="3561"/>
                    <a:pt x="3561" y="0"/>
                    <a:pt x="7954" y="0"/>
                  </a:cubicBezTo>
                  <a:close/>
                </a:path>
              </a:pathLst>
            </a:custGeom>
            <a:solidFill>
              <a:srgbClr val="F7EFC2">
                <a:alpha val="4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99850" cy="162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427496" y="-645664"/>
            <a:ext cx="17974993" cy="11983328"/>
          </a:xfrm>
          <a:custGeom>
            <a:avLst/>
            <a:gdLst/>
            <a:ahLst/>
            <a:cxnLst/>
            <a:rect l="l" t="t" r="r" b="b"/>
            <a:pathLst>
              <a:path w="17974993" h="11983328">
                <a:moveTo>
                  <a:pt x="0" y="0"/>
                </a:moveTo>
                <a:lnTo>
                  <a:pt x="17974992" y="0"/>
                </a:lnTo>
                <a:lnTo>
                  <a:pt x="17974992" y="11983328"/>
                </a:lnTo>
                <a:lnTo>
                  <a:pt x="0" y="11983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259534" y="187084"/>
            <a:ext cx="14600932" cy="1502063"/>
            <a:chOff x="0" y="0"/>
            <a:chExt cx="3699850" cy="380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9849" cy="380620"/>
            </a:xfrm>
            <a:custGeom>
              <a:avLst/>
              <a:gdLst/>
              <a:ahLst/>
              <a:cxnLst/>
              <a:rect l="l" t="t" r="r" b="b"/>
              <a:pathLst>
                <a:path w="3699849" h="380620">
                  <a:moveTo>
                    <a:pt x="7954" y="0"/>
                  </a:moveTo>
                  <a:lnTo>
                    <a:pt x="3691896" y="0"/>
                  </a:lnTo>
                  <a:cubicBezTo>
                    <a:pt x="3696288" y="0"/>
                    <a:pt x="3699849" y="3561"/>
                    <a:pt x="3699849" y="7954"/>
                  </a:cubicBezTo>
                  <a:lnTo>
                    <a:pt x="3699849" y="372667"/>
                  </a:lnTo>
                  <a:cubicBezTo>
                    <a:pt x="3699849" y="377059"/>
                    <a:pt x="3696288" y="380620"/>
                    <a:pt x="3691896" y="380620"/>
                  </a:cubicBezTo>
                  <a:lnTo>
                    <a:pt x="7954" y="380620"/>
                  </a:lnTo>
                  <a:cubicBezTo>
                    <a:pt x="3561" y="380620"/>
                    <a:pt x="0" y="377059"/>
                    <a:pt x="0" y="372667"/>
                  </a:cubicBezTo>
                  <a:lnTo>
                    <a:pt x="0" y="7954"/>
                  </a:lnTo>
                  <a:cubicBezTo>
                    <a:pt x="0" y="3561"/>
                    <a:pt x="3561" y="0"/>
                    <a:pt x="7954" y="0"/>
                  </a:cubicBezTo>
                  <a:close/>
                </a:path>
              </a:pathLst>
            </a:custGeom>
            <a:solidFill>
              <a:srgbClr val="F7EFC2">
                <a:alpha val="19608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9850" cy="41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7528" y="319952"/>
            <a:ext cx="14192998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‘Mais do que uma técnica construtiva, o </a:t>
            </a:r>
            <a:r>
              <a:rPr lang="en-US" sz="24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Light Steel Framing é um</a:t>
            </a:r>
            <a:r>
              <a:rPr lang="en-US" sz="24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24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modelo de evolução urbana</a:t>
            </a:r>
            <a:r>
              <a:rPr lang="en-US" sz="24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Com precisão, rapidez e responsabilidade ambiental, o sistema traduz a arquitetura do futuro — agora </a:t>
            </a:r>
            <a:r>
              <a:rPr lang="en-US" sz="24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acessível e viável para políticas públicas eficientes.</a:t>
            </a:r>
            <a:r>
              <a:rPr lang="en-US" sz="24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’</a:t>
            </a:r>
          </a:p>
        </p:txBody>
      </p:sp>
      <p:sp>
        <p:nvSpPr>
          <p:cNvPr id="11" name="Freeform 11"/>
          <p:cNvSpPr/>
          <p:nvPr/>
        </p:nvSpPr>
        <p:spPr>
          <a:xfrm>
            <a:off x="259534" y="1827438"/>
            <a:ext cx="6612625" cy="5071031"/>
          </a:xfrm>
          <a:custGeom>
            <a:avLst/>
            <a:gdLst/>
            <a:ahLst/>
            <a:cxnLst/>
            <a:rect l="l" t="t" r="r" b="b"/>
            <a:pathLst>
              <a:path w="6612625" h="5071031">
                <a:moveTo>
                  <a:pt x="0" y="0"/>
                </a:moveTo>
                <a:lnTo>
                  <a:pt x="6612625" y="0"/>
                </a:lnTo>
                <a:lnTo>
                  <a:pt x="6612625" y="5071031"/>
                </a:lnTo>
                <a:lnTo>
                  <a:pt x="0" y="5071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784617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6952425" y="1827438"/>
            <a:ext cx="7908041" cy="5071031"/>
          </a:xfrm>
          <a:custGeom>
            <a:avLst/>
            <a:gdLst/>
            <a:ahLst/>
            <a:cxnLst/>
            <a:rect l="l" t="t" r="r" b="b"/>
            <a:pathLst>
              <a:path w="7908041" h="5071031">
                <a:moveTo>
                  <a:pt x="0" y="0"/>
                </a:moveTo>
                <a:lnTo>
                  <a:pt x="7908041" y="0"/>
                </a:lnTo>
                <a:lnTo>
                  <a:pt x="7908041" y="5071031"/>
                </a:lnTo>
                <a:lnTo>
                  <a:pt x="0" y="5071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259534" y="7654227"/>
            <a:ext cx="4049089" cy="2206754"/>
          </a:xfrm>
          <a:custGeom>
            <a:avLst/>
            <a:gdLst/>
            <a:ahLst/>
            <a:cxnLst/>
            <a:rect l="l" t="t" r="r" b="b"/>
            <a:pathLst>
              <a:path w="4049089" h="2206754">
                <a:moveTo>
                  <a:pt x="0" y="0"/>
                </a:moveTo>
                <a:lnTo>
                  <a:pt x="4049089" y="0"/>
                </a:lnTo>
                <a:lnTo>
                  <a:pt x="4049089" y="2206753"/>
                </a:lnTo>
                <a:lnTo>
                  <a:pt x="0" y="2206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4713155" y="7654227"/>
            <a:ext cx="2695272" cy="2206754"/>
          </a:xfrm>
          <a:custGeom>
            <a:avLst/>
            <a:gdLst/>
            <a:ahLst/>
            <a:cxnLst/>
            <a:rect l="l" t="t" r="r" b="b"/>
            <a:pathLst>
              <a:path w="2695272" h="2206754">
                <a:moveTo>
                  <a:pt x="0" y="0"/>
                </a:moveTo>
                <a:lnTo>
                  <a:pt x="2695272" y="0"/>
                </a:lnTo>
                <a:lnTo>
                  <a:pt x="2695272" y="2206753"/>
                </a:lnTo>
                <a:lnTo>
                  <a:pt x="0" y="2206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7949089" y="7634566"/>
            <a:ext cx="3164516" cy="2318008"/>
          </a:xfrm>
          <a:custGeom>
            <a:avLst/>
            <a:gdLst/>
            <a:ahLst/>
            <a:cxnLst/>
            <a:rect l="l" t="t" r="r" b="b"/>
            <a:pathLst>
              <a:path w="3164516" h="2318008">
                <a:moveTo>
                  <a:pt x="0" y="0"/>
                </a:moveTo>
                <a:lnTo>
                  <a:pt x="3164516" y="0"/>
                </a:lnTo>
                <a:lnTo>
                  <a:pt x="3164516" y="2318008"/>
                </a:lnTo>
                <a:lnTo>
                  <a:pt x="0" y="2318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1320759" y="7654227"/>
            <a:ext cx="3539707" cy="2278686"/>
          </a:xfrm>
          <a:custGeom>
            <a:avLst/>
            <a:gdLst/>
            <a:ahLst/>
            <a:cxnLst/>
            <a:rect l="l" t="t" r="r" b="b"/>
            <a:pathLst>
              <a:path w="3539707" h="2278686">
                <a:moveTo>
                  <a:pt x="0" y="0"/>
                </a:moveTo>
                <a:lnTo>
                  <a:pt x="3539707" y="0"/>
                </a:lnTo>
                <a:lnTo>
                  <a:pt x="3539707" y="2278686"/>
                </a:lnTo>
                <a:lnTo>
                  <a:pt x="0" y="2278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783316" y="7043923"/>
            <a:ext cx="5565061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IMAGEM 02 - ABNT NBR 16970/2022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23458" y="7043923"/>
            <a:ext cx="696597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Residencias térreas:  https://autode.sk/4eGJdgq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9534" y="10079819"/>
            <a:ext cx="37925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PONTOS DE ATENDIMENTO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64541" y="10043216"/>
            <a:ext cx="37925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TELHADOS PARA GALPÕES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57041" y="10043216"/>
            <a:ext cx="314861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CHALÉS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09811" y="9986066"/>
            <a:ext cx="36506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ESCOLAS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035393" y="-341912"/>
            <a:ext cx="18455477" cy="11878616"/>
          </a:xfrm>
          <a:custGeom>
            <a:avLst/>
            <a:gdLst/>
            <a:ahLst/>
            <a:cxnLst/>
            <a:rect l="l" t="t" r="r" b="b"/>
            <a:pathLst>
              <a:path w="18455477" h="11878616">
                <a:moveTo>
                  <a:pt x="0" y="0"/>
                </a:moveTo>
                <a:lnTo>
                  <a:pt x="18455476" y="0"/>
                </a:lnTo>
                <a:lnTo>
                  <a:pt x="18455476" y="11878616"/>
                </a:lnTo>
                <a:lnTo>
                  <a:pt x="0" y="1187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7099791" y="2801553"/>
            <a:ext cx="7834236" cy="5591686"/>
          </a:xfrm>
          <a:custGeom>
            <a:avLst/>
            <a:gdLst/>
            <a:ahLst/>
            <a:cxnLst/>
            <a:rect l="l" t="t" r="r" b="b"/>
            <a:pathLst>
              <a:path w="7834236" h="5591686">
                <a:moveTo>
                  <a:pt x="0" y="0"/>
                </a:moveTo>
                <a:lnTo>
                  <a:pt x="7834236" y="0"/>
                </a:lnTo>
                <a:lnTo>
                  <a:pt x="7834236" y="5591686"/>
                </a:lnTo>
                <a:lnTo>
                  <a:pt x="0" y="5591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01545" y="411463"/>
            <a:ext cx="6270187" cy="4498859"/>
          </a:xfrm>
          <a:custGeom>
            <a:avLst/>
            <a:gdLst/>
            <a:ahLst/>
            <a:cxnLst/>
            <a:rect l="l" t="t" r="r" b="b"/>
            <a:pathLst>
              <a:path w="6270187" h="4498859">
                <a:moveTo>
                  <a:pt x="0" y="0"/>
                </a:moveTo>
                <a:lnTo>
                  <a:pt x="6270187" y="0"/>
                </a:lnTo>
                <a:lnTo>
                  <a:pt x="6270187" y="4498859"/>
                </a:lnTo>
                <a:lnTo>
                  <a:pt x="0" y="44988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01545" y="5863036"/>
            <a:ext cx="6270187" cy="416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Elementos, levantados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Área construída;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Pontos de apoio da edificação: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Localização da obra;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Plantas baixas,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Cortes e Elevações,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Tabela de Esquadrias 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Quadro de taxa de ocupação;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Planta de Cobertura.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38012" y="748019"/>
            <a:ext cx="6490800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Processo de Orçamento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.Leitura e Analise de Projeto;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Avaliação de Viabilidade Estrutural.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1545" y="4971094"/>
            <a:ext cx="649080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EXEMPLO DE PLANTA - 01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9791" y="8458842"/>
            <a:ext cx="649080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EXEMPLO DE PLANTA - 02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744294" y="8903978"/>
            <a:ext cx="6545230" cy="1437645"/>
            <a:chOff x="0" y="0"/>
            <a:chExt cx="8726973" cy="191686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726973" cy="1916860"/>
              <a:chOff x="0" y="0"/>
              <a:chExt cx="1658549" cy="36429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58549" cy="364297"/>
              </a:xfrm>
              <a:custGeom>
                <a:avLst/>
                <a:gdLst/>
                <a:ahLst/>
                <a:cxnLst/>
                <a:rect l="l" t="t" r="r" b="b"/>
                <a:pathLst>
                  <a:path w="1658549" h="364297">
                    <a:moveTo>
                      <a:pt x="29571" y="0"/>
                    </a:moveTo>
                    <a:lnTo>
                      <a:pt x="1628978" y="0"/>
                    </a:lnTo>
                    <a:cubicBezTo>
                      <a:pt x="1636821" y="0"/>
                      <a:pt x="1644343" y="3115"/>
                      <a:pt x="1649888" y="8661"/>
                    </a:cubicBezTo>
                    <a:cubicBezTo>
                      <a:pt x="1655434" y="14207"/>
                      <a:pt x="1658549" y="21728"/>
                      <a:pt x="1658549" y="29571"/>
                    </a:cubicBezTo>
                    <a:lnTo>
                      <a:pt x="1658549" y="334726"/>
                    </a:lnTo>
                    <a:cubicBezTo>
                      <a:pt x="1658549" y="351057"/>
                      <a:pt x="1645310" y="364297"/>
                      <a:pt x="1628978" y="364297"/>
                    </a:cubicBezTo>
                    <a:lnTo>
                      <a:pt x="29571" y="364297"/>
                    </a:lnTo>
                    <a:cubicBezTo>
                      <a:pt x="13239" y="364297"/>
                      <a:pt x="0" y="351057"/>
                      <a:pt x="0" y="334726"/>
                    </a:cubicBezTo>
                    <a:lnTo>
                      <a:pt x="0" y="29571"/>
                    </a:lnTo>
                    <a:cubicBezTo>
                      <a:pt x="0" y="13239"/>
                      <a:pt x="13239" y="0"/>
                      <a:pt x="29571" y="0"/>
                    </a:cubicBezTo>
                    <a:close/>
                  </a:path>
                </a:pathLst>
              </a:custGeom>
              <a:solidFill>
                <a:srgbClr val="B53A16"/>
              </a:solidFill>
              <a:ln w="476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658549" cy="4023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70746" y="122770"/>
              <a:ext cx="8320169" cy="163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b="1">
                  <a:solidFill>
                    <a:srgbClr val="FFDE5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Orçamento com garantias estruturais e desempenho termoacústico preciso. </a:t>
              </a:r>
            </a:p>
            <a:p>
              <a:pPr algn="just">
                <a:lnSpc>
                  <a:spcPts val="3359"/>
                </a:lnSpc>
              </a:pPr>
              <a:r>
                <a:rPr lang="en-US" sz="2400" b="1">
                  <a:solidFill>
                    <a:srgbClr val="FFDE5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( 3% de margem de erro)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97888" y="177984"/>
            <a:ext cx="8777572" cy="3390337"/>
          </a:xfrm>
          <a:custGeom>
            <a:avLst/>
            <a:gdLst/>
            <a:ahLst/>
            <a:cxnLst/>
            <a:rect l="l" t="t" r="r" b="b"/>
            <a:pathLst>
              <a:path w="8777572" h="3390337">
                <a:moveTo>
                  <a:pt x="0" y="0"/>
                </a:moveTo>
                <a:lnTo>
                  <a:pt x="8777572" y="0"/>
                </a:lnTo>
                <a:lnTo>
                  <a:pt x="8777572" y="3390337"/>
                </a:lnTo>
                <a:lnTo>
                  <a:pt x="0" y="3390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97888" y="3675501"/>
            <a:ext cx="4469773" cy="6525216"/>
          </a:xfrm>
          <a:custGeom>
            <a:avLst/>
            <a:gdLst/>
            <a:ahLst/>
            <a:cxnLst/>
            <a:rect l="l" t="t" r="r" b="b"/>
            <a:pathLst>
              <a:path w="4469773" h="6525216">
                <a:moveTo>
                  <a:pt x="0" y="0"/>
                </a:moveTo>
                <a:lnTo>
                  <a:pt x="4469773" y="0"/>
                </a:lnTo>
                <a:lnTo>
                  <a:pt x="4469773" y="6525215"/>
                </a:lnTo>
                <a:lnTo>
                  <a:pt x="0" y="6525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773805" y="3677216"/>
            <a:ext cx="4201655" cy="1468959"/>
          </a:xfrm>
          <a:custGeom>
            <a:avLst/>
            <a:gdLst/>
            <a:ahLst/>
            <a:cxnLst/>
            <a:rect l="l" t="t" r="r" b="b"/>
            <a:pathLst>
              <a:path w="4201655" h="1468959">
                <a:moveTo>
                  <a:pt x="0" y="0"/>
                </a:moveTo>
                <a:lnTo>
                  <a:pt x="4201655" y="0"/>
                </a:lnTo>
                <a:lnTo>
                  <a:pt x="4201655" y="1468959"/>
                </a:lnTo>
                <a:lnTo>
                  <a:pt x="0" y="1468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4773805" y="5279646"/>
            <a:ext cx="4201655" cy="2469014"/>
          </a:xfrm>
          <a:custGeom>
            <a:avLst/>
            <a:gdLst/>
            <a:ahLst/>
            <a:cxnLst/>
            <a:rect l="l" t="t" r="r" b="b"/>
            <a:pathLst>
              <a:path w="4201655" h="2469014">
                <a:moveTo>
                  <a:pt x="0" y="0"/>
                </a:moveTo>
                <a:lnTo>
                  <a:pt x="4201655" y="0"/>
                </a:lnTo>
                <a:lnTo>
                  <a:pt x="4201655" y="2469014"/>
                </a:lnTo>
                <a:lnTo>
                  <a:pt x="0" y="2469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4773805" y="7834590"/>
            <a:ext cx="4204051" cy="2366126"/>
          </a:xfrm>
          <a:custGeom>
            <a:avLst/>
            <a:gdLst/>
            <a:ahLst/>
            <a:cxnLst/>
            <a:rect l="l" t="t" r="r" b="b"/>
            <a:pathLst>
              <a:path w="4204051" h="2366126">
                <a:moveTo>
                  <a:pt x="0" y="0"/>
                </a:moveTo>
                <a:lnTo>
                  <a:pt x="4204051" y="0"/>
                </a:lnTo>
                <a:lnTo>
                  <a:pt x="4204051" y="2366126"/>
                </a:lnTo>
                <a:lnTo>
                  <a:pt x="0" y="2366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651" r="651"/>
          <a:stretch>
            <a:fillRect/>
          </a:stretch>
        </p:blipFill>
        <p:spPr>
          <a:xfrm>
            <a:off x="9166154" y="3064831"/>
            <a:ext cx="5801307" cy="2958667"/>
          </a:xfrm>
          <a:prstGeom prst="rect">
            <a:avLst/>
          </a:prstGeom>
          <a:ln w="47625" cap="rnd">
            <a:solidFill>
              <a:srgbClr val="FFFFFF"/>
            </a:solidFill>
            <a:prstDash val="solid"/>
          </a:ln>
        </p:spPr>
      </p:pic>
      <p:sp>
        <p:nvSpPr>
          <p:cNvPr id="10" name="Freeform 10"/>
          <p:cNvSpPr/>
          <p:nvPr/>
        </p:nvSpPr>
        <p:spPr>
          <a:xfrm>
            <a:off x="9166154" y="6128272"/>
            <a:ext cx="4813848" cy="3984496"/>
          </a:xfrm>
          <a:custGeom>
            <a:avLst/>
            <a:gdLst/>
            <a:ahLst/>
            <a:cxnLst/>
            <a:rect l="l" t="t" r="r" b="b"/>
            <a:pathLst>
              <a:path w="4813848" h="3984496">
                <a:moveTo>
                  <a:pt x="0" y="0"/>
                </a:moveTo>
                <a:lnTo>
                  <a:pt x="4813848" y="0"/>
                </a:lnTo>
                <a:lnTo>
                  <a:pt x="4813848" y="3984496"/>
                </a:lnTo>
                <a:lnTo>
                  <a:pt x="0" y="3984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9062557" y="242594"/>
            <a:ext cx="5904904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Calculo Estrutural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Simulação de cargas atuantes na estrutura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Garantia de cumprimento com todas as verificações de segurança de acordo com as normas técnicas</a:t>
            </a:r>
          </a:p>
          <a:p>
            <a:pPr marL="474979" lvl="1" indent="-237490" algn="just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Visualização de cargas atuantes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26721" y="1294363"/>
            <a:ext cx="14666558" cy="8103273"/>
          </a:xfrm>
          <a:custGeom>
            <a:avLst/>
            <a:gdLst/>
            <a:ahLst/>
            <a:cxnLst/>
            <a:rect l="l" t="t" r="r" b="b"/>
            <a:pathLst>
              <a:path w="14666558" h="8103273">
                <a:moveTo>
                  <a:pt x="0" y="0"/>
                </a:moveTo>
                <a:lnTo>
                  <a:pt x="14666558" y="0"/>
                </a:lnTo>
                <a:lnTo>
                  <a:pt x="14666558" y="8103274"/>
                </a:lnTo>
                <a:lnTo>
                  <a:pt x="0" y="8103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26721" y="9727029"/>
            <a:ext cx="1458426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Conceito Arquitetônico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27387" y="1087799"/>
            <a:ext cx="14465227" cy="8516402"/>
          </a:xfrm>
          <a:custGeom>
            <a:avLst/>
            <a:gdLst/>
            <a:ahLst/>
            <a:cxnLst/>
            <a:rect l="l" t="t" r="r" b="b"/>
            <a:pathLst>
              <a:path w="14465227" h="8516402">
                <a:moveTo>
                  <a:pt x="0" y="0"/>
                </a:moveTo>
                <a:lnTo>
                  <a:pt x="14465226" y="0"/>
                </a:lnTo>
                <a:lnTo>
                  <a:pt x="14465226" y="8516402"/>
                </a:lnTo>
                <a:lnTo>
                  <a:pt x="0" y="8516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51013" y="9924000"/>
            <a:ext cx="1458426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Viabilização Estrutural - Fase 01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44926" y="309283"/>
            <a:ext cx="14230149" cy="9480837"/>
          </a:xfrm>
          <a:custGeom>
            <a:avLst/>
            <a:gdLst/>
            <a:ahLst/>
            <a:cxnLst/>
            <a:rect l="l" t="t" r="r" b="b"/>
            <a:pathLst>
              <a:path w="14230149" h="9480837">
                <a:moveTo>
                  <a:pt x="0" y="0"/>
                </a:moveTo>
                <a:lnTo>
                  <a:pt x="14230148" y="0"/>
                </a:lnTo>
                <a:lnTo>
                  <a:pt x="14230148" y="9480837"/>
                </a:lnTo>
                <a:lnTo>
                  <a:pt x="0" y="9480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51013" y="9924000"/>
            <a:ext cx="1458426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Viabilização Estrutural - Fase 02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768580" y="2803827"/>
            <a:ext cx="5582840" cy="5084347"/>
          </a:xfrm>
          <a:custGeom>
            <a:avLst/>
            <a:gdLst/>
            <a:ahLst/>
            <a:cxnLst/>
            <a:rect l="l" t="t" r="r" b="b"/>
            <a:pathLst>
              <a:path w="5582840" h="5084347">
                <a:moveTo>
                  <a:pt x="0" y="0"/>
                </a:moveTo>
                <a:lnTo>
                  <a:pt x="5582840" y="0"/>
                </a:lnTo>
                <a:lnTo>
                  <a:pt x="5582840" y="5084346"/>
                </a:lnTo>
                <a:lnTo>
                  <a:pt x="0" y="5084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579" t="-27813" r="-20733" b="-2735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253011" y="1069200"/>
            <a:ext cx="14537132" cy="2600363"/>
            <a:chOff x="0" y="0"/>
            <a:chExt cx="19382843" cy="34671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54556" cy="3367450"/>
            </a:xfrm>
            <a:custGeom>
              <a:avLst/>
              <a:gdLst/>
              <a:ahLst/>
              <a:cxnLst/>
              <a:rect l="l" t="t" r="r" b="b"/>
              <a:pathLst>
                <a:path w="5554556" h="3367450">
                  <a:moveTo>
                    <a:pt x="0" y="0"/>
                  </a:moveTo>
                  <a:lnTo>
                    <a:pt x="5554556" y="0"/>
                  </a:lnTo>
                  <a:lnTo>
                    <a:pt x="5554556" y="3367450"/>
                  </a:lnTo>
                  <a:lnTo>
                    <a:pt x="0" y="336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40800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777278" y="2780713"/>
              <a:ext cx="3249208" cy="686438"/>
              <a:chOff x="0" y="0"/>
              <a:chExt cx="547621" cy="1156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7621" cy="115692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15692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61957"/>
                    </a:lnTo>
                    <a:cubicBezTo>
                      <a:pt x="547621" y="76208"/>
                      <a:pt x="541960" y="89876"/>
                      <a:pt x="531883" y="99953"/>
                    </a:cubicBezTo>
                    <a:cubicBezTo>
                      <a:pt x="521805" y="110031"/>
                      <a:pt x="508137" y="115692"/>
                      <a:pt x="493886" y="115692"/>
                    </a:cubicBezTo>
                    <a:lnTo>
                      <a:pt x="53736" y="115692"/>
                    </a:lnTo>
                    <a:cubicBezTo>
                      <a:pt x="39484" y="115692"/>
                      <a:pt x="25816" y="110031"/>
                      <a:pt x="15739" y="99953"/>
                    </a:cubicBezTo>
                    <a:cubicBezTo>
                      <a:pt x="5661" y="89876"/>
                      <a:pt x="0" y="76208"/>
                      <a:pt x="0" y="61957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547621" cy="1347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Relatório de Calculo</a:t>
                </a: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382537" y="0"/>
              <a:ext cx="5223865" cy="3367450"/>
            </a:xfrm>
            <a:custGeom>
              <a:avLst/>
              <a:gdLst/>
              <a:ahLst/>
              <a:cxnLst/>
              <a:rect l="l" t="t" r="r" b="b"/>
              <a:pathLst>
                <a:path w="5223865" h="3367450">
                  <a:moveTo>
                    <a:pt x="0" y="0"/>
                  </a:moveTo>
                  <a:lnTo>
                    <a:pt x="5223864" y="0"/>
                  </a:lnTo>
                  <a:lnTo>
                    <a:pt x="5223864" y="3367450"/>
                  </a:lnTo>
                  <a:lnTo>
                    <a:pt x="0" y="336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9068699" y="2652817"/>
              <a:ext cx="3249208" cy="814335"/>
              <a:chOff x="0" y="0"/>
              <a:chExt cx="547621" cy="1372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47621" cy="137248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37248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83512"/>
                    </a:lnTo>
                    <a:cubicBezTo>
                      <a:pt x="547621" y="113190"/>
                      <a:pt x="523563" y="137248"/>
                      <a:pt x="493886" y="137248"/>
                    </a:cubicBezTo>
                    <a:lnTo>
                      <a:pt x="53736" y="137248"/>
                    </a:lnTo>
                    <a:cubicBezTo>
                      <a:pt x="39484" y="137248"/>
                      <a:pt x="25816" y="131587"/>
                      <a:pt x="15739" y="121509"/>
                    </a:cubicBezTo>
                    <a:cubicBezTo>
                      <a:pt x="5661" y="111432"/>
                      <a:pt x="0" y="97764"/>
                      <a:pt x="0" y="83512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547621" cy="15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Compatibilização de Projetos</a:t>
                </a: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2675926" y="0"/>
              <a:ext cx="5184774" cy="3367450"/>
            </a:xfrm>
            <a:custGeom>
              <a:avLst/>
              <a:gdLst/>
              <a:ahLst/>
              <a:cxnLst/>
              <a:rect l="l" t="t" r="r" b="b"/>
              <a:pathLst>
                <a:path w="5184774" h="3367450">
                  <a:moveTo>
                    <a:pt x="0" y="0"/>
                  </a:moveTo>
                  <a:lnTo>
                    <a:pt x="5184774" y="0"/>
                  </a:lnTo>
                  <a:lnTo>
                    <a:pt x="5184774" y="3367450"/>
                  </a:lnTo>
                  <a:lnTo>
                    <a:pt x="0" y="336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1509" r="-7773" b="-123488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6133635" y="2652817"/>
              <a:ext cx="3249208" cy="814335"/>
              <a:chOff x="0" y="0"/>
              <a:chExt cx="547621" cy="13724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7621" cy="137248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37248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83512"/>
                    </a:lnTo>
                    <a:cubicBezTo>
                      <a:pt x="547621" y="113190"/>
                      <a:pt x="523563" y="137248"/>
                      <a:pt x="493886" y="137248"/>
                    </a:cubicBezTo>
                    <a:lnTo>
                      <a:pt x="53736" y="137248"/>
                    </a:lnTo>
                    <a:cubicBezTo>
                      <a:pt x="39484" y="137248"/>
                      <a:pt x="25816" y="131587"/>
                      <a:pt x="15739" y="121509"/>
                    </a:cubicBezTo>
                    <a:cubicBezTo>
                      <a:pt x="5661" y="111432"/>
                      <a:pt x="0" y="97764"/>
                      <a:pt x="0" y="83512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547621" cy="15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Acompanhamento Remoto</a:t>
                </a: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53011" y="7594227"/>
            <a:ext cx="9238430" cy="2783002"/>
            <a:chOff x="0" y="0"/>
            <a:chExt cx="12317907" cy="37106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54556" cy="3367450"/>
            </a:xfrm>
            <a:custGeom>
              <a:avLst/>
              <a:gdLst/>
              <a:ahLst/>
              <a:cxnLst/>
              <a:rect l="l" t="t" r="r" b="b"/>
              <a:pathLst>
                <a:path w="5554556" h="3367450">
                  <a:moveTo>
                    <a:pt x="0" y="0"/>
                  </a:moveTo>
                  <a:lnTo>
                    <a:pt x="5554556" y="0"/>
                  </a:lnTo>
                  <a:lnTo>
                    <a:pt x="5554556" y="3367450"/>
                  </a:lnTo>
                  <a:lnTo>
                    <a:pt x="0" y="336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777278" y="3024231"/>
              <a:ext cx="3249208" cy="686438"/>
              <a:chOff x="0" y="0"/>
              <a:chExt cx="547621" cy="11569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47621" cy="115692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15692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61957"/>
                    </a:lnTo>
                    <a:cubicBezTo>
                      <a:pt x="547621" y="76208"/>
                      <a:pt x="541960" y="89876"/>
                      <a:pt x="531883" y="99953"/>
                    </a:cubicBezTo>
                    <a:cubicBezTo>
                      <a:pt x="521805" y="110031"/>
                      <a:pt x="508137" y="115692"/>
                      <a:pt x="493886" y="115692"/>
                    </a:cubicBezTo>
                    <a:lnTo>
                      <a:pt x="53736" y="115692"/>
                    </a:lnTo>
                    <a:cubicBezTo>
                      <a:pt x="39484" y="115692"/>
                      <a:pt x="25816" y="110031"/>
                      <a:pt x="15739" y="99953"/>
                    </a:cubicBezTo>
                    <a:cubicBezTo>
                      <a:pt x="5661" y="89876"/>
                      <a:pt x="0" y="76208"/>
                      <a:pt x="0" y="61957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547621" cy="1347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Projeto 3D ( .IFC )</a:t>
                </a:r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6491671" y="0"/>
              <a:ext cx="5121940" cy="3610968"/>
            </a:xfrm>
            <a:custGeom>
              <a:avLst/>
              <a:gdLst/>
              <a:ahLst/>
              <a:cxnLst/>
              <a:rect l="l" t="t" r="r" b="b"/>
              <a:pathLst>
                <a:path w="5121940" h="3610968">
                  <a:moveTo>
                    <a:pt x="0" y="0"/>
                  </a:moveTo>
                  <a:lnTo>
                    <a:pt x="5121940" y="0"/>
                  </a:lnTo>
                  <a:lnTo>
                    <a:pt x="5121940" y="3610968"/>
                  </a:lnTo>
                  <a:lnTo>
                    <a:pt x="0" y="3610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9068699" y="3024231"/>
              <a:ext cx="3249208" cy="686438"/>
              <a:chOff x="0" y="0"/>
              <a:chExt cx="547621" cy="11569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47621" cy="115692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15692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61957"/>
                    </a:lnTo>
                    <a:cubicBezTo>
                      <a:pt x="547621" y="76208"/>
                      <a:pt x="541960" y="89876"/>
                      <a:pt x="531883" y="99953"/>
                    </a:cubicBezTo>
                    <a:cubicBezTo>
                      <a:pt x="521805" y="110031"/>
                      <a:pt x="508137" y="115692"/>
                      <a:pt x="493886" y="115692"/>
                    </a:cubicBezTo>
                    <a:lnTo>
                      <a:pt x="53736" y="115692"/>
                    </a:lnTo>
                    <a:cubicBezTo>
                      <a:pt x="39484" y="115692"/>
                      <a:pt x="25816" y="110031"/>
                      <a:pt x="15739" y="99953"/>
                    </a:cubicBezTo>
                    <a:cubicBezTo>
                      <a:pt x="5661" y="89876"/>
                      <a:pt x="0" y="76208"/>
                      <a:pt x="0" y="61957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547621" cy="1347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Projeto Executivo</a:t>
                </a: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253011" y="4070570"/>
            <a:ext cx="14613978" cy="3122650"/>
            <a:chOff x="0" y="0"/>
            <a:chExt cx="19485303" cy="4163533"/>
          </a:xfrm>
        </p:grpSpPr>
        <p:sp>
          <p:nvSpPr>
            <p:cNvPr id="27" name="Freeform 27"/>
            <p:cNvSpPr/>
            <p:nvPr/>
          </p:nvSpPr>
          <p:spPr>
            <a:xfrm>
              <a:off x="6291421" y="0"/>
              <a:ext cx="5554556" cy="3929849"/>
            </a:xfrm>
            <a:custGeom>
              <a:avLst/>
              <a:gdLst/>
              <a:ahLst/>
              <a:cxnLst/>
              <a:rect l="l" t="t" r="r" b="b"/>
              <a:pathLst>
                <a:path w="5554556" h="3929849">
                  <a:moveTo>
                    <a:pt x="0" y="0"/>
                  </a:moveTo>
                  <a:lnTo>
                    <a:pt x="5554557" y="0"/>
                  </a:lnTo>
                  <a:lnTo>
                    <a:pt x="5554557" y="3929849"/>
                  </a:lnTo>
                  <a:lnTo>
                    <a:pt x="0" y="3929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9068699" y="3477095"/>
              <a:ext cx="3249208" cy="686438"/>
              <a:chOff x="0" y="0"/>
              <a:chExt cx="547621" cy="11569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47621" cy="115692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15692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61957"/>
                    </a:lnTo>
                    <a:cubicBezTo>
                      <a:pt x="547621" y="76208"/>
                      <a:pt x="541960" y="89876"/>
                      <a:pt x="531883" y="99953"/>
                    </a:cubicBezTo>
                    <a:cubicBezTo>
                      <a:pt x="521805" y="110031"/>
                      <a:pt x="508137" y="115692"/>
                      <a:pt x="493886" y="115692"/>
                    </a:cubicBezTo>
                    <a:lnTo>
                      <a:pt x="53736" y="115692"/>
                    </a:lnTo>
                    <a:cubicBezTo>
                      <a:pt x="39484" y="115692"/>
                      <a:pt x="25816" y="110031"/>
                      <a:pt x="15739" y="99953"/>
                    </a:cubicBezTo>
                    <a:cubicBezTo>
                      <a:pt x="5661" y="89876"/>
                      <a:pt x="0" y="76208"/>
                      <a:pt x="0" y="61957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547621" cy="1347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Caderno de Montagem</a:t>
                </a: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0" y="0"/>
              <a:ext cx="5662225" cy="3991869"/>
            </a:xfrm>
            <a:custGeom>
              <a:avLst/>
              <a:gdLst/>
              <a:ahLst/>
              <a:cxnLst/>
              <a:rect l="l" t="t" r="r" b="b"/>
              <a:pathLst>
                <a:path w="5662225" h="3991869">
                  <a:moveTo>
                    <a:pt x="0" y="0"/>
                  </a:moveTo>
                  <a:lnTo>
                    <a:pt x="5662225" y="0"/>
                  </a:lnTo>
                  <a:lnTo>
                    <a:pt x="5662225" y="3991869"/>
                  </a:lnTo>
                  <a:lnTo>
                    <a:pt x="0" y="3991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2777278" y="3477095"/>
              <a:ext cx="3249208" cy="686438"/>
              <a:chOff x="0" y="0"/>
              <a:chExt cx="547621" cy="115692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547621" cy="115692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15692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61957"/>
                    </a:lnTo>
                    <a:cubicBezTo>
                      <a:pt x="547621" y="76208"/>
                      <a:pt x="541960" y="89876"/>
                      <a:pt x="531883" y="99953"/>
                    </a:cubicBezTo>
                    <a:cubicBezTo>
                      <a:pt x="521805" y="110031"/>
                      <a:pt x="508137" y="115692"/>
                      <a:pt x="493886" y="115692"/>
                    </a:cubicBezTo>
                    <a:lnTo>
                      <a:pt x="53736" y="115692"/>
                    </a:lnTo>
                    <a:cubicBezTo>
                      <a:pt x="39484" y="115692"/>
                      <a:pt x="25816" y="110031"/>
                      <a:pt x="15739" y="99953"/>
                    </a:cubicBezTo>
                    <a:cubicBezTo>
                      <a:pt x="5661" y="89876"/>
                      <a:pt x="0" y="76208"/>
                      <a:pt x="0" y="61957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19050"/>
                <a:ext cx="547621" cy="134742"/>
              </a:xfrm>
              <a:prstGeom prst="rect">
                <a:avLst/>
              </a:prstGeom>
            </p:spPr>
            <p:txBody>
              <a:bodyPr lIns="45051" tIns="45051" rIns="45051" bIns="45051" rtlCol="0" anchor="ctr"/>
              <a:lstStyle/>
              <a:p>
                <a:pPr algn="ctr">
                  <a:lnSpc>
                    <a:spcPts val="1894"/>
                  </a:lnSpc>
                </a:pPr>
                <a:r>
                  <a:rPr lang="en-US" sz="1353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Mapa de Cargas</a:t>
                </a:r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12590001" y="0"/>
              <a:ext cx="5590191" cy="3909274"/>
            </a:xfrm>
            <a:custGeom>
              <a:avLst/>
              <a:gdLst/>
              <a:ahLst/>
              <a:cxnLst/>
              <a:rect l="l" t="t" r="r" b="b"/>
              <a:pathLst>
                <a:path w="5590191" h="3909274">
                  <a:moveTo>
                    <a:pt x="0" y="0"/>
                  </a:moveTo>
                  <a:lnTo>
                    <a:pt x="5590192" y="0"/>
                  </a:lnTo>
                  <a:lnTo>
                    <a:pt x="5590192" y="3909274"/>
                  </a:lnTo>
                  <a:lnTo>
                    <a:pt x="0" y="3909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4448" r="-10028"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16236096" y="3349198"/>
              <a:ext cx="3249208" cy="814335"/>
              <a:chOff x="0" y="0"/>
              <a:chExt cx="547621" cy="13724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7621" cy="137248"/>
              </a:xfrm>
              <a:custGeom>
                <a:avLst/>
                <a:gdLst/>
                <a:ahLst/>
                <a:cxnLst/>
                <a:rect l="l" t="t" r="r" b="b"/>
                <a:pathLst>
                  <a:path w="547621" h="137248">
                    <a:moveTo>
                      <a:pt x="53736" y="0"/>
                    </a:moveTo>
                    <a:lnTo>
                      <a:pt x="493886" y="0"/>
                    </a:lnTo>
                    <a:cubicBezTo>
                      <a:pt x="508137" y="0"/>
                      <a:pt x="521805" y="5661"/>
                      <a:pt x="531883" y="15739"/>
                    </a:cubicBezTo>
                    <a:cubicBezTo>
                      <a:pt x="541960" y="25816"/>
                      <a:pt x="547621" y="39484"/>
                      <a:pt x="547621" y="53736"/>
                    </a:cubicBezTo>
                    <a:lnTo>
                      <a:pt x="547621" y="83512"/>
                    </a:lnTo>
                    <a:cubicBezTo>
                      <a:pt x="547621" y="113190"/>
                      <a:pt x="523563" y="137248"/>
                      <a:pt x="493886" y="137248"/>
                    </a:cubicBezTo>
                    <a:lnTo>
                      <a:pt x="53736" y="137248"/>
                    </a:lnTo>
                    <a:cubicBezTo>
                      <a:pt x="39484" y="137248"/>
                      <a:pt x="25816" y="131587"/>
                      <a:pt x="15739" y="121509"/>
                    </a:cubicBezTo>
                    <a:cubicBezTo>
                      <a:pt x="5661" y="111432"/>
                      <a:pt x="0" y="97764"/>
                      <a:pt x="0" y="83512"/>
                    </a:cubicBezTo>
                    <a:lnTo>
                      <a:pt x="0" y="53736"/>
                    </a:lnTo>
                    <a:cubicBezTo>
                      <a:pt x="0" y="39484"/>
                      <a:pt x="5661" y="25816"/>
                      <a:pt x="15739" y="15739"/>
                    </a:cubicBezTo>
                    <a:cubicBezTo>
                      <a:pt x="25816" y="5661"/>
                      <a:pt x="39484" y="0"/>
                      <a:pt x="53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547621" cy="15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79"/>
                  </a:lnSpc>
                </a:pPr>
                <a:r>
                  <a:rPr lang="en-US" sz="1199" b="1">
                    <a:solidFill>
                      <a:srgbClr val="000000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Acompanhamento De Pós Projeto</a:t>
                </a:r>
              </a:p>
            </p:txBody>
          </p:sp>
        </p:grpSp>
      </p:grpSp>
      <p:sp>
        <p:nvSpPr>
          <p:cNvPr id="39" name="Freeform 39"/>
          <p:cNvSpPr/>
          <p:nvPr/>
        </p:nvSpPr>
        <p:spPr>
          <a:xfrm>
            <a:off x="9957503" y="4341614"/>
            <a:ext cx="1832199" cy="2580563"/>
          </a:xfrm>
          <a:custGeom>
            <a:avLst/>
            <a:gdLst/>
            <a:ahLst/>
            <a:cxnLst/>
            <a:rect l="l" t="t" r="r" b="b"/>
            <a:pathLst>
              <a:path w="1832199" h="2580563">
                <a:moveTo>
                  <a:pt x="0" y="0"/>
                </a:moveTo>
                <a:lnTo>
                  <a:pt x="1832200" y="0"/>
                </a:lnTo>
                <a:lnTo>
                  <a:pt x="1832200" y="2580562"/>
                </a:lnTo>
                <a:lnTo>
                  <a:pt x="0" y="2580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0" name="Freeform 40"/>
          <p:cNvSpPr/>
          <p:nvPr/>
        </p:nvSpPr>
        <p:spPr>
          <a:xfrm>
            <a:off x="10109903" y="4485667"/>
            <a:ext cx="1832199" cy="2580563"/>
          </a:xfrm>
          <a:custGeom>
            <a:avLst/>
            <a:gdLst/>
            <a:ahLst/>
            <a:cxnLst/>
            <a:rect l="l" t="t" r="r" b="b"/>
            <a:pathLst>
              <a:path w="1832199" h="2580563">
                <a:moveTo>
                  <a:pt x="0" y="0"/>
                </a:moveTo>
                <a:lnTo>
                  <a:pt x="1832200" y="0"/>
                </a:lnTo>
                <a:lnTo>
                  <a:pt x="1832200" y="2580563"/>
                </a:lnTo>
                <a:lnTo>
                  <a:pt x="0" y="2580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1" name="Freeform 41"/>
          <p:cNvSpPr/>
          <p:nvPr/>
        </p:nvSpPr>
        <p:spPr>
          <a:xfrm>
            <a:off x="10272517" y="4612657"/>
            <a:ext cx="1832199" cy="2580563"/>
          </a:xfrm>
          <a:custGeom>
            <a:avLst/>
            <a:gdLst/>
            <a:ahLst/>
            <a:cxnLst/>
            <a:rect l="l" t="t" r="r" b="b"/>
            <a:pathLst>
              <a:path w="1832199" h="2580563">
                <a:moveTo>
                  <a:pt x="0" y="0"/>
                </a:moveTo>
                <a:lnTo>
                  <a:pt x="1832200" y="0"/>
                </a:lnTo>
                <a:lnTo>
                  <a:pt x="1832200" y="2580563"/>
                </a:lnTo>
                <a:lnTo>
                  <a:pt x="0" y="2580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2" name="TextBox 42"/>
          <p:cNvSpPr txBox="1"/>
          <p:nvPr/>
        </p:nvSpPr>
        <p:spPr>
          <a:xfrm>
            <a:off x="253011" y="459752"/>
            <a:ext cx="7783023" cy="34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Documentação Completa de Projeto e Acompanhamento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53011" y="923930"/>
            <a:ext cx="3262172" cy="4554515"/>
          </a:xfrm>
          <a:custGeom>
            <a:avLst/>
            <a:gdLst/>
            <a:ahLst/>
            <a:cxnLst/>
            <a:rect l="l" t="t" r="r" b="b"/>
            <a:pathLst>
              <a:path w="3262172" h="4554515">
                <a:moveTo>
                  <a:pt x="0" y="0"/>
                </a:moveTo>
                <a:lnTo>
                  <a:pt x="3262172" y="0"/>
                </a:lnTo>
                <a:lnTo>
                  <a:pt x="3262172" y="4554515"/>
                </a:lnTo>
                <a:lnTo>
                  <a:pt x="0" y="4554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3615177" y="923930"/>
            <a:ext cx="3239399" cy="4554515"/>
          </a:xfrm>
          <a:custGeom>
            <a:avLst/>
            <a:gdLst/>
            <a:ahLst/>
            <a:cxnLst/>
            <a:rect l="l" t="t" r="r" b="b"/>
            <a:pathLst>
              <a:path w="3239399" h="4554515">
                <a:moveTo>
                  <a:pt x="0" y="0"/>
                </a:moveTo>
                <a:lnTo>
                  <a:pt x="3239399" y="0"/>
                </a:lnTo>
                <a:lnTo>
                  <a:pt x="3239399" y="4554515"/>
                </a:lnTo>
                <a:lnTo>
                  <a:pt x="0" y="455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6956711" y="923930"/>
            <a:ext cx="3210933" cy="4554515"/>
          </a:xfrm>
          <a:custGeom>
            <a:avLst/>
            <a:gdLst/>
            <a:ahLst/>
            <a:cxnLst/>
            <a:rect l="l" t="t" r="r" b="b"/>
            <a:pathLst>
              <a:path w="3210933" h="4554515">
                <a:moveTo>
                  <a:pt x="0" y="0"/>
                </a:moveTo>
                <a:lnTo>
                  <a:pt x="3210934" y="0"/>
                </a:lnTo>
                <a:lnTo>
                  <a:pt x="3210934" y="4554515"/>
                </a:lnTo>
                <a:lnTo>
                  <a:pt x="0" y="4554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269848" y="923930"/>
            <a:ext cx="3210933" cy="4554515"/>
          </a:xfrm>
          <a:custGeom>
            <a:avLst/>
            <a:gdLst/>
            <a:ahLst/>
            <a:cxnLst/>
            <a:rect l="l" t="t" r="r" b="b"/>
            <a:pathLst>
              <a:path w="3210933" h="4554515">
                <a:moveTo>
                  <a:pt x="0" y="0"/>
                </a:moveTo>
                <a:lnTo>
                  <a:pt x="3210933" y="0"/>
                </a:lnTo>
                <a:lnTo>
                  <a:pt x="3210933" y="4554515"/>
                </a:lnTo>
                <a:lnTo>
                  <a:pt x="0" y="4554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275334" y="5639800"/>
            <a:ext cx="3239849" cy="4595531"/>
          </a:xfrm>
          <a:custGeom>
            <a:avLst/>
            <a:gdLst/>
            <a:ahLst/>
            <a:cxnLst/>
            <a:rect l="l" t="t" r="r" b="b"/>
            <a:pathLst>
              <a:path w="3239849" h="4595531">
                <a:moveTo>
                  <a:pt x="0" y="0"/>
                </a:moveTo>
                <a:lnTo>
                  <a:pt x="3239849" y="0"/>
                </a:lnTo>
                <a:lnTo>
                  <a:pt x="3239849" y="4595531"/>
                </a:lnTo>
                <a:lnTo>
                  <a:pt x="0" y="45955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3615177" y="5602270"/>
            <a:ext cx="3239399" cy="4578656"/>
          </a:xfrm>
          <a:custGeom>
            <a:avLst/>
            <a:gdLst/>
            <a:ahLst/>
            <a:cxnLst/>
            <a:rect l="l" t="t" r="r" b="b"/>
            <a:pathLst>
              <a:path w="3239399" h="4578656">
                <a:moveTo>
                  <a:pt x="0" y="0"/>
                </a:moveTo>
                <a:lnTo>
                  <a:pt x="3239399" y="0"/>
                </a:lnTo>
                <a:lnTo>
                  <a:pt x="3239399" y="4578656"/>
                </a:lnTo>
                <a:lnTo>
                  <a:pt x="0" y="4578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6956711" y="5602270"/>
            <a:ext cx="3210933" cy="4546454"/>
          </a:xfrm>
          <a:custGeom>
            <a:avLst/>
            <a:gdLst/>
            <a:ahLst/>
            <a:cxnLst/>
            <a:rect l="l" t="t" r="r" b="b"/>
            <a:pathLst>
              <a:path w="3210933" h="4546454">
                <a:moveTo>
                  <a:pt x="0" y="0"/>
                </a:moveTo>
                <a:lnTo>
                  <a:pt x="3210934" y="0"/>
                </a:lnTo>
                <a:lnTo>
                  <a:pt x="3210934" y="4546454"/>
                </a:lnTo>
                <a:lnTo>
                  <a:pt x="0" y="4546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0272420" y="5584346"/>
            <a:ext cx="3208362" cy="4550867"/>
          </a:xfrm>
          <a:custGeom>
            <a:avLst/>
            <a:gdLst/>
            <a:ahLst/>
            <a:cxnLst/>
            <a:rect l="l" t="t" r="r" b="b"/>
            <a:pathLst>
              <a:path w="3208362" h="4550867">
                <a:moveTo>
                  <a:pt x="0" y="0"/>
                </a:moveTo>
                <a:lnTo>
                  <a:pt x="3208361" y="0"/>
                </a:lnTo>
                <a:lnTo>
                  <a:pt x="3208361" y="4550868"/>
                </a:lnTo>
                <a:lnTo>
                  <a:pt x="0" y="4550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253011" y="459752"/>
            <a:ext cx="7783023" cy="34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Relatório de Calculo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219100" y="221383"/>
            <a:ext cx="4187250" cy="1941830"/>
            <a:chOff x="0" y="0"/>
            <a:chExt cx="5583000" cy="25891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31155"/>
              <a:ext cx="4944534" cy="2457952"/>
              <a:chOff x="0" y="0"/>
              <a:chExt cx="939702" cy="4671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39702" cy="467130"/>
              </a:xfrm>
              <a:custGeom>
                <a:avLst/>
                <a:gdLst/>
                <a:ahLst/>
                <a:cxnLst/>
                <a:rect l="l" t="t" r="r" b="b"/>
                <a:pathLst>
                  <a:path w="939702" h="467130">
                    <a:moveTo>
                      <a:pt x="52192" y="0"/>
                    </a:moveTo>
                    <a:lnTo>
                      <a:pt x="887510" y="0"/>
                    </a:lnTo>
                    <a:cubicBezTo>
                      <a:pt x="916335" y="0"/>
                      <a:pt x="939702" y="23367"/>
                      <a:pt x="939702" y="52192"/>
                    </a:cubicBezTo>
                    <a:lnTo>
                      <a:pt x="939702" y="414939"/>
                    </a:lnTo>
                    <a:cubicBezTo>
                      <a:pt x="939702" y="428781"/>
                      <a:pt x="934203" y="442056"/>
                      <a:pt x="924415" y="451844"/>
                    </a:cubicBezTo>
                    <a:cubicBezTo>
                      <a:pt x="914628" y="461632"/>
                      <a:pt x="901352" y="467130"/>
                      <a:pt x="887510" y="467130"/>
                    </a:cubicBezTo>
                    <a:lnTo>
                      <a:pt x="52192" y="467130"/>
                    </a:lnTo>
                    <a:cubicBezTo>
                      <a:pt x="38350" y="467130"/>
                      <a:pt x="25074" y="461632"/>
                      <a:pt x="15287" y="451844"/>
                    </a:cubicBezTo>
                    <a:cubicBezTo>
                      <a:pt x="5499" y="442056"/>
                      <a:pt x="0" y="428781"/>
                      <a:pt x="0" y="414939"/>
                    </a:cubicBezTo>
                    <a:lnTo>
                      <a:pt x="0" y="52192"/>
                    </a:lnTo>
                    <a:cubicBezTo>
                      <a:pt x="0" y="38350"/>
                      <a:pt x="5499" y="25074"/>
                      <a:pt x="15287" y="15287"/>
                    </a:cubicBezTo>
                    <a:cubicBezTo>
                      <a:pt x="25074" y="5499"/>
                      <a:pt x="38350" y="0"/>
                      <a:pt x="52192" y="0"/>
                    </a:cubicBezTo>
                    <a:close/>
                  </a:path>
                </a:pathLst>
              </a:custGeom>
              <a:solidFill>
                <a:srgbClr val="FFFFFF">
                  <a:alpha val="49804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939702" cy="5052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51177" y="-123825"/>
              <a:ext cx="5331823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r>
                <a:rPr lang="en-US" sz="6399" b="1">
                  <a:solidFill>
                    <a:srgbClr val="3C50D6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Quem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1177" y="1170728"/>
              <a:ext cx="5331823" cy="141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r>
                <a:rPr lang="en-US" sz="6399" b="1">
                  <a:solidFill>
                    <a:srgbClr val="E8844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Somos?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92774" y="2320375"/>
            <a:ext cx="15812774" cy="1693852"/>
            <a:chOff x="0" y="0"/>
            <a:chExt cx="4006928" cy="4292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06928" cy="429219"/>
            </a:xfrm>
            <a:custGeom>
              <a:avLst/>
              <a:gdLst/>
              <a:ahLst/>
              <a:cxnLst/>
              <a:rect l="l" t="t" r="r" b="b"/>
              <a:pathLst>
                <a:path w="4006928" h="429219">
                  <a:moveTo>
                    <a:pt x="4896" y="0"/>
                  </a:moveTo>
                  <a:lnTo>
                    <a:pt x="4002032" y="0"/>
                  </a:lnTo>
                  <a:cubicBezTo>
                    <a:pt x="4004736" y="0"/>
                    <a:pt x="4006928" y="2192"/>
                    <a:pt x="4006928" y="4896"/>
                  </a:cubicBezTo>
                  <a:lnTo>
                    <a:pt x="4006928" y="424323"/>
                  </a:lnTo>
                  <a:cubicBezTo>
                    <a:pt x="4006928" y="427027"/>
                    <a:pt x="4004736" y="429219"/>
                    <a:pt x="4002032" y="429219"/>
                  </a:cubicBezTo>
                  <a:lnTo>
                    <a:pt x="4896" y="429219"/>
                  </a:lnTo>
                  <a:cubicBezTo>
                    <a:pt x="3597" y="429219"/>
                    <a:pt x="2352" y="428703"/>
                    <a:pt x="1434" y="427785"/>
                  </a:cubicBezTo>
                  <a:cubicBezTo>
                    <a:pt x="516" y="426867"/>
                    <a:pt x="0" y="425622"/>
                    <a:pt x="0" y="424323"/>
                  </a:cubicBezTo>
                  <a:lnTo>
                    <a:pt x="0" y="4896"/>
                  </a:lnTo>
                  <a:cubicBezTo>
                    <a:pt x="0" y="2192"/>
                    <a:pt x="2192" y="0"/>
                    <a:pt x="48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006928" cy="467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AutoShape 12"/>
          <p:cNvSpPr/>
          <p:nvPr/>
        </p:nvSpPr>
        <p:spPr>
          <a:xfrm flipV="1">
            <a:off x="-300" y="3990415"/>
            <a:ext cx="15120000" cy="47625"/>
          </a:xfrm>
          <a:prstGeom prst="line">
            <a:avLst/>
          </a:prstGeom>
          <a:ln w="95250" cap="flat">
            <a:solidFill>
              <a:srgbClr val="E884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 flipV="1">
            <a:off x="-150" y="2296563"/>
            <a:ext cx="15120000" cy="47625"/>
          </a:xfrm>
          <a:prstGeom prst="line">
            <a:avLst/>
          </a:prstGeom>
          <a:ln w="95250" cap="flat">
            <a:solidFill>
              <a:srgbClr val="3C50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438225" y="4333701"/>
            <a:ext cx="2552073" cy="2674951"/>
          </a:xfrm>
          <a:custGeom>
            <a:avLst/>
            <a:gdLst/>
            <a:ahLst/>
            <a:cxnLst/>
            <a:rect l="l" t="t" r="r" b="b"/>
            <a:pathLst>
              <a:path w="2552073" h="2674951">
                <a:moveTo>
                  <a:pt x="0" y="0"/>
                </a:moveTo>
                <a:lnTo>
                  <a:pt x="2552073" y="0"/>
                </a:lnTo>
                <a:lnTo>
                  <a:pt x="2552073" y="2674950"/>
                </a:lnTo>
                <a:lnTo>
                  <a:pt x="0" y="267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3902646" y="4333701"/>
            <a:ext cx="2884856" cy="2568088"/>
          </a:xfrm>
          <a:custGeom>
            <a:avLst/>
            <a:gdLst/>
            <a:ahLst/>
            <a:cxnLst/>
            <a:rect l="l" t="t" r="r" b="b"/>
            <a:pathLst>
              <a:path w="2884856" h="2568088">
                <a:moveTo>
                  <a:pt x="0" y="0"/>
                </a:moveTo>
                <a:lnTo>
                  <a:pt x="2884856" y="0"/>
                </a:lnTo>
                <a:lnTo>
                  <a:pt x="2884856" y="2568087"/>
                </a:lnTo>
                <a:lnTo>
                  <a:pt x="0" y="2568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8102869" y="4333701"/>
            <a:ext cx="3620450" cy="2607586"/>
          </a:xfrm>
          <a:custGeom>
            <a:avLst/>
            <a:gdLst/>
            <a:ahLst/>
            <a:cxnLst/>
            <a:rect l="l" t="t" r="r" b="b"/>
            <a:pathLst>
              <a:path w="3620450" h="2607586">
                <a:moveTo>
                  <a:pt x="0" y="0"/>
                </a:moveTo>
                <a:lnTo>
                  <a:pt x="3620450" y="0"/>
                </a:lnTo>
                <a:lnTo>
                  <a:pt x="3620450" y="2607586"/>
                </a:lnTo>
                <a:lnTo>
                  <a:pt x="0" y="2607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460566" y="7867239"/>
            <a:ext cx="3169743" cy="1874110"/>
          </a:xfrm>
          <a:custGeom>
            <a:avLst/>
            <a:gdLst/>
            <a:ahLst/>
            <a:cxnLst/>
            <a:rect l="l" t="t" r="r" b="b"/>
            <a:pathLst>
              <a:path w="3169743" h="1874110">
                <a:moveTo>
                  <a:pt x="0" y="0"/>
                </a:moveTo>
                <a:lnTo>
                  <a:pt x="3169742" y="0"/>
                </a:lnTo>
                <a:lnTo>
                  <a:pt x="3169742" y="1874111"/>
                </a:lnTo>
                <a:lnTo>
                  <a:pt x="0" y="18741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5917971" y="7974883"/>
            <a:ext cx="3044847" cy="2192290"/>
          </a:xfrm>
          <a:custGeom>
            <a:avLst/>
            <a:gdLst/>
            <a:ahLst/>
            <a:cxnLst/>
            <a:rect l="l" t="t" r="r" b="b"/>
            <a:pathLst>
              <a:path w="3044847" h="2192290">
                <a:moveTo>
                  <a:pt x="0" y="0"/>
                </a:moveTo>
                <a:lnTo>
                  <a:pt x="3044848" y="0"/>
                </a:lnTo>
                <a:lnTo>
                  <a:pt x="3044848" y="2192290"/>
                </a:lnTo>
                <a:lnTo>
                  <a:pt x="0" y="2192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0405909" y="7188937"/>
            <a:ext cx="3578961" cy="2576852"/>
          </a:xfrm>
          <a:custGeom>
            <a:avLst/>
            <a:gdLst/>
            <a:ahLst/>
            <a:cxnLst/>
            <a:rect l="l" t="t" r="r" b="b"/>
            <a:pathLst>
              <a:path w="3578961" h="2576852">
                <a:moveTo>
                  <a:pt x="0" y="0"/>
                </a:moveTo>
                <a:lnTo>
                  <a:pt x="3578961" y="0"/>
                </a:lnTo>
                <a:lnTo>
                  <a:pt x="3578961" y="2576852"/>
                </a:lnTo>
                <a:lnTo>
                  <a:pt x="0" y="25768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132043" y="2436253"/>
            <a:ext cx="14794161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3C50D6"/>
                </a:solidFill>
                <a:latin typeface="Montserrat"/>
                <a:ea typeface="Montserrat"/>
                <a:cs typeface="Montserrat"/>
                <a:sym typeface="Montserrat"/>
              </a:rPr>
              <a:t>Instalados em uma área de 42 mil m², com uma excelente logística interna e um parque fabril completo, com capacidade para processar até 4 mil toneladas de aço por mês e com possibilidade de expansão em novos turnos, a Perfil Líder é reconhecida pela qualidade das Eletrocalhas, Perfilados, Leitos para Cabos, Eletrodutos, Perfis de Drywall e Light Steel Frame.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58344" y="521054"/>
            <a:ext cx="10667859" cy="142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0"/>
              </a:lnSpc>
              <a:spcBef>
                <a:spcPct val="0"/>
              </a:spcBef>
            </a:pPr>
            <a:r>
              <a:rPr lang="en-US" sz="8400">
                <a:solidFill>
                  <a:srgbClr val="3C50D6"/>
                </a:solidFill>
                <a:latin typeface="Montserrat"/>
                <a:ea typeface="Montserrat"/>
                <a:cs typeface="Montserrat"/>
                <a:sym typeface="Montserrat"/>
              </a:rPr>
              <a:t>MARCA DE </a:t>
            </a:r>
            <a:r>
              <a:rPr lang="en-US" sz="8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9722" y="7470999"/>
            <a:ext cx="30890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Perfilados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08835" y="7385274"/>
            <a:ext cx="30890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Fixadores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70591" y="9757598"/>
            <a:ext cx="308907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Light Steel Framing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043" y="9757598"/>
            <a:ext cx="582678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Fitas perfuradas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galvanizadas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30308" y="10176698"/>
            <a:ext cx="582678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Perfis para Drywall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75813" y="7274662"/>
            <a:ext cx="30890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Telhas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315130" y="4582346"/>
            <a:ext cx="2368272" cy="2319443"/>
          </a:xfrm>
          <a:custGeom>
            <a:avLst/>
            <a:gdLst/>
            <a:ahLst/>
            <a:cxnLst/>
            <a:rect l="l" t="t" r="r" b="b"/>
            <a:pathLst>
              <a:path w="2368272" h="2319443">
                <a:moveTo>
                  <a:pt x="0" y="0"/>
                </a:moveTo>
                <a:lnTo>
                  <a:pt x="2368273" y="0"/>
                </a:lnTo>
                <a:lnTo>
                  <a:pt x="2368273" y="2319442"/>
                </a:lnTo>
                <a:lnTo>
                  <a:pt x="0" y="2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780636" y="900277"/>
            <a:ext cx="13558728" cy="9558903"/>
          </a:xfrm>
          <a:custGeom>
            <a:avLst/>
            <a:gdLst/>
            <a:ahLst/>
            <a:cxnLst/>
            <a:rect l="l" t="t" r="r" b="b"/>
            <a:pathLst>
              <a:path w="13558728" h="9558903">
                <a:moveTo>
                  <a:pt x="0" y="0"/>
                </a:moveTo>
                <a:lnTo>
                  <a:pt x="13558728" y="0"/>
                </a:lnTo>
                <a:lnTo>
                  <a:pt x="13558728" y="9558903"/>
                </a:lnTo>
                <a:lnTo>
                  <a:pt x="0" y="9558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Mapa de Cargas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57617" y="1069200"/>
            <a:ext cx="10204766" cy="9056730"/>
          </a:xfrm>
          <a:custGeom>
            <a:avLst/>
            <a:gdLst/>
            <a:ahLst/>
            <a:cxnLst/>
            <a:rect l="l" t="t" r="r" b="b"/>
            <a:pathLst>
              <a:path w="10204766" h="9056730">
                <a:moveTo>
                  <a:pt x="0" y="0"/>
                </a:moveTo>
                <a:lnTo>
                  <a:pt x="10204766" y="0"/>
                </a:lnTo>
                <a:lnTo>
                  <a:pt x="10204766" y="9056730"/>
                </a:lnTo>
                <a:lnTo>
                  <a:pt x="0" y="9056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Compatibilização de Projetos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13176" y="975144"/>
            <a:ext cx="13493648" cy="9546756"/>
          </a:xfrm>
          <a:custGeom>
            <a:avLst/>
            <a:gdLst/>
            <a:ahLst/>
            <a:cxnLst/>
            <a:rect l="l" t="t" r="r" b="b"/>
            <a:pathLst>
              <a:path w="13493648" h="9546756">
                <a:moveTo>
                  <a:pt x="0" y="0"/>
                </a:moveTo>
                <a:lnTo>
                  <a:pt x="13493648" y="0"/>
                </a:lnTo>
                <a:lnTo>
                  <a:pt x="13493648" y="9546756"/>
                </a:lnTo>
                <a:lnTo>
                  <a:pt x="0" y="9546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Caderno de Montagem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53011" y="1728141"/>
            <a:ext cx="14617614" cy="7235719"/>
          </a:xfrm>
          <a:custGeom>
            <a:avLst/>
            <a:gdLst/>
            <a:ahLst/>
            <a:cxnLst/>
            <a:rect l="l" t="t" r="r" b="b"/>
            <a:pathLst>
              <a:path w="14617614" h="7235719">
                <a:moveTo>
                  <a:pt x="0" y="0"/>
                </a:moveTo>
                <a:lnTo>
                  <a:pt x="14617614" y="0"/>
                </a:lnTo>
                <a:lnTo>
                  <a:pt x="14617614" y="7235718"/>
                </a:lnTo>
                <a:lnTo>
                  <a:pt x="0" y="7235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Projeto 3D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822217" y="968202"/>
            <a:ext cx="13475567" cy="9567652"/>
          </a:xfrm>
          <a:custGeom>
            <a:avLst/>
            <a:gdLst/>
            <a:ahLst/>
            <a:cxnLst/>
            <a:rect l="l" t="t" r="r" b="b"/>
            <a:pathLst>
              <a:path w="13475567" h="9567652">
                <a:moveTo>
                  <a:pt x="0" y="0"/>
                </a:moveTo>
                <a:lnTo>
                  <a:pt x="13475566" y="0"/>
                </a:lnTo>
                <a:lnTo>
                  <a:pt x="13475566" y="9567653"/>
                </a:lnTo>
                <a:lnTo>
                  <a:pt x="0" y="9567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Projeto Executivo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53011" y="907236"/>
            <a:ext cx="7032744" cy="9376992"/>
          </a:xfrm>
          <a:custGeom>
            <a:avLst/>
            <a:gdLst/>
            <a:ahLst/>
            <a:cxnLst/>
            <a:rect l="l" t="t" r="r" b="b"/>
            <a:pathLst>
              <a:path w="7032744" h="9376992">
                <a:moveTo>
                  <a:pt x="0" y="0"/>
                </a:moveTo>
                <a:lnTo>
                  <a:pt x="7032745" y="0"/>
                </a:lnTo>
                <a:lnTo>
                  <a:pt x="7032745" y="9376993"/>
                </a:lnTo>
                <a:lnTo>
                  <a:pt x="0" y="9376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419357" y="907236"/>
            <a:ext cx="2667768" cy="3557024"/>
          </a:xfrm>
          <a:custGeom>
            <a:avLst/>
            <a:gdLst/>
            <a:ahLst/>
            <a:cxnLst/>
            <a:rect l="l" t="t" r="r" b="b"/>
            <a:pathLst>
              <a:path w="2667768" h="3557024">
                <a:moveTo>
                  <a:pt x="0" y="0"/>
                </a:moveTo>
                <a:lnTo>
                  <a:pt x="2667767" y="0"/>
                </a:lnTo>
                <a:lnTo>
                  <a:pt x="2667767" y="3557024"/>
                </a:lnTo>
                <a:lnTo>
                  <a:pt x="0" y="3557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220474" y="907236"/>
            <a:ext cx="4742698" cy="3557024"/>
          </a:xfrm>
          <a:custGeom>
            <a:avLst/>
            <a:gdLst/>
            <a:ahLst/>
            <a:cxnLst/>
            <a:rect l="l" t="t" r="r" b="b"/>
            <a:pathLst>
              <a:path w="4742698" h="3557024">
                <a:moveTo>
                  <a:pt x="0" y="0"/>
                </a:moveTo>
                <a:lnTo>
                  <a:pt x="4742698" y="0"/>
                </a:lnTo>
                <a:lnTo>
                  <a:pt x="4742698" y="3557024"/>
                </a:lnTo>
                <a:lnTo>
                  <a:pt x="0" y="3557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435478" y="4638458"/>
            <a:ext cx="7527695" cy="5645771"/>
          </a:xfrm>
          <a:custGeom>
            <a:avLst/>
            <a:gdLst/>
            <a:ahLst/>
            <a:cxnLst/>
            <a:rect l="l" t="t" r="r" b="b"/>
            <a:pathLst>
              <a:path w="7527695" h="5645771">
                <a:moveTo>
                  <a:pt x="0" y="0"/>
                </a:moveTo>
                <a:lnTo>
                  <a:pt x="7527694" y="0"/>
                </a:lnTo>
                <a:lnTo>
                  <a:pt x="7527694" y="5645771"/>
                </a:lnTo>
                <a:lnTo>
                  <a:pt x="0" y="5645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Acompanhamento Remoto e </a:t>
            </a:r>
            <a:r>
              <a:rPr lang="en-US" sz="1941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in loco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34369" y="932276"/>
            <a:ext cx="4773400" cy="6794876"/>
          </a:xfrm>
          <a:custGeom>
            <a:avLst/>
            <a:gdLst/>
            <a:ahLst/>
            <a:cxnLst/>
            <a:rect l="l" t="t" r="r" b="b"/>
            <a:pathLst>
              <a:path w="4773400" h="6794876">
                <a:moveTo>
                  <a:pt x="0" y="0"/>
                </a:moveTo>
                <a:lnTo>
                  <a:pt x="4773400" y="0"/>
                </a:lnTo>
                <a:lnTo>
                  <a:pt x="4773400" y="6794876"/>
                </a:lnTo>
                <a:lnTo>
                  <a:pt x="0" y="6794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5135593" y="2059077"/>
            <a:ext cx="4764906" cy="6794876"/>
          </a:xfrm>
          <a:custGeom>
            <a:avLst/>
            <a:gdLst/>
            <a:ahLst/>
            <a:cxnLst/>
            <a:rect l="l" t="t" r="r" b="b"/>
            <a:pathLst>
              <a:path w="4764906" h="6794876">
                <a:moveTo>
                  <a:pt x="0" y="0"/>
                </a:moveTo>
                <a:lnTo>
                  <a:pt x="4764906" y="0"/>
                </a:lnTo>
                <a:lnTo>
                  <a:pt x="4764906" y="6794876"/>
                </a:lnTo>
                <a:lnTo>
                  <a:pt x="0" y="67948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024324" y="3284030"/>
            <a:ext cx="4798881" cy="6794876"/>
          </a:xfrm>
          <a:custGeom>
            <a:avLst/>
            <a:gdLst/>
            <a:ahLst/>
            <a:cxnLst/>
            <a:rect l="l" t="t" r="r" b="b"/>
            <a:pathLst>
              <a:path w="4798881" h="6794876">
                <a:moveTo>
                  <a:pt x="0" y="0"/>
                </a:moveTo>
                <a:lnTo>
                  <a:pt x="4798881" y="0"/>
                </a:lnTo>
                <a:lnTo>
                  <a:pt x="4798881" y="6794876"/>
                </a:lnTo>
                <a:lnTo>
                  <a:pt x="0" y="6794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53011" y="459752"/>
            <a:ext cx="7783023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Acompanhamento Pos projeto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63309" y="188213"/>
            <a:ext cx="5802510" cy="10315574"/>
          </a:xfrm>
          <a:prstGeom prst="rect">
            <a:avLst/>
          </a:prstGeom>
          <a:ln w="47625" cap="rnd">
            <a:solidFill>
              <a:srgbClr val="FFFFFF"/>
            </a:solidFill>
            <a:prstDash val="solid"/>
          </a:ln>
        </p:spPr>
      </p:pic>
      <p:sp>
        <p:nvSpPr>
          <p:cNvPr id="5" name="Freeform 5"/>
          <p:cNvSpPr/>
          <p:nvPr/>
        </p:nvSpPr>
        <p:spPr>
          <a:xfrm>
            <a:off x="6502765" y="188213"/>
            <a:ext cx="8274316" cy="6205737"/>
          </a:xfrm>
          <a:custGeom>
            <a:avLst/>
            <a:gdLst/>
            <a:ahLst/>
            <a:cxnLst/>
            <a:rect l="l" t="t" r="r" b="b"/>
            <a:pathLst>
              <a:path w="8274316" h="6205737">
                <a:moveTo>
                  <a:pt x="0" y="0"/>
                </a:moveTo>
                <a:lnTo>
                  <a:pt x="8274315" y="0"/>
                </a:lnTo>
                <a:lnTo>
                  <a:pt x="8274315" y="6205737"/>
                </a:lnTo>
                <a:lnTo>
                  <a:pt x="0" y="62057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6502765" y="6485366"/>
            <a:ext cx="8274316" cy="3658320"/>
            <a:chOff x="0" y="0"/>
            <a:chExt cx="2096696" cy="9270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6696" cy="927012"/>
            </a:xfrm>
            <a:custGeom>
              <a:avLst/>
              <a:gdLst/>
              <a:ahLst/>
              <a:cxnLst/>
              <a:rect l="l" t="t" r="r" b="b"/>
              <a:pathLst>
                <a:path w="2096696" h="927012">
                  <a:moveTo>
                    <a:pt x="23391" y="0"/>
                  </a:moveTo>
                  <a:lnTo>
                    <a:pt x="2073305" y="0"/>
                  </a:lnTo>
                  <a:cubicBezTo>
                    <a:pt x="2086224" y="0"/>
                    <a:pt x="2096696" y="10473"/>
                    <a:pt x="2096696" y="23391"/>
                  </a:cubicBezTo>
                  <a:lnTo>
                    <a:pt x="2096696" y="903620"/>
                  </a:lnTo>
                  <a:cubicBezTo>
                    <a:pt x="2096696" y="909824"/>
                    <a:pt x="2094232" y="915774"/>
                    <a:pt x="2089845" y="920161"/>
                  </a:cubicBezTo>
                  <a:cubicBezTo>
                    <a:pt x="2085459" y="924547"/>
                    <a:pt x="2079509" y="927012"/>
                    <a:pt x="2073305" y="927012"/>
                  </a:cubicBezTo>
                  <a:lnTo>
                    <a:pt x="23391" y="927012"/>
                  </a:lnTo>
                  <a:cubicBezTo>
                    <a:pt x="17188" y="927012"/>
                    <a:pt x="11238" y="924547"/>
                    <a:pt x="6851" y="920161"/>
                  </a:cubicBezTo>
                  <a:cubicBezTo>
                    <a:pt x="2464" y="915774"/>
                    <a:pt x="0" y="909824"/>
                    <a:pt x="0" y="903620"/>
                  </a:cubicBezTo>
                  <a:lnTo>
                    <a:pt x="0" y="23391"/>
                  </a:lnTo>
                  <a:cubicBezTo>
                    <a:pt x="0" y="17188"/>
                    <a:pt x="2464" y="11238"/>
                    <a:pt x="6851" y="6851"/>
                  </a:cubicBezTo>
                  <a:cubicBezTo>
                    <a:pt x="11238" y="2464"/>
                    <a:pt x="17188" y="0"/>
                    <a:pt x="23391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96696" cy="974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707258" y="6748512"/>
            <a:ext cx="7865328" cy="3084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Projeto de alto padrão: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Pós obra e acabamentos executados.</a:t>
            </a:r>
          </a:p>
          <a:p>
            <a:pPr algn="just">
              <a:lnSpc>
                <a:spcPts val="2718"/>
              </a:lnSpc>
            </a:pPr>
            <a:endParaRPr lang="en-US" sz="194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718"/>
              </a:lnSpc>
            </a:pP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resultado final de uma estrutura em Light Steel Framing é mais do que uma obra concluída: é a materialização da leveza que sustenta, da tecnologia que protege e da sustentabilidade que transforma. Cada perfil, cada placa e cada detalhe se unem para criar espaços modernos, confortáveis e duradouros — prova de que construir pode ser mais rápido, eficiente e inspirador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39069" y="993843"/>
            <a:ext cx="7558385" cy="4189551"/>
          </a:xfrm>
          <a:custGeom>
            <a:avLst/>
            <a:gdLst/>
            <a:ahLst/>
            <a:cxnLst/>
            <a:rect l="l" t="t" r="r" b="b"/>
            <a:pathLst>
              <a:path w="7558385" h="4189551">
                <a:moveTo>
                  <a:pt x="0" y="0"/>
                </a:moveTo>
                <a:lnTo>
                  <a:pt x="7558385" y="0"/>
                </a:lnTo>
                <a:lnTo>
                  <a:pt x="7558385" y="4189552"/>
                </a:lnTo>
                <a:lnTo>
                  <a:pt x="0" y="418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08" b="-3108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644927" y="418381"/>
            <a:ext cx="6148404" cy="4765013"/>
          </a:xfrm>
          <a:custGeom>
            <a:avLst/>
            <a:gdLst/>
            <a:ahLst/>
            <a:cxnLst/>
            <a:rect l="l" t="t" r="r" b="b"/>
            <a:pathLst>
              <a:path w="6148404" h="4765013">
                <a:moveTo>
                  <a:pt x="0" y="0"/>
                </a:moveTo>
                <a:lnTo>
                  <a:pt x="6148405" y="0"/>
                </a:lnTo>
                <a:lnTo>
                  <a:pt x="6148405" y="4765014"/>
                </a:lnTo>
                <a:lnTo>
                  <a:pt x="0" y="4765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39069" y="6304372"/>
            <a:ext cx="4852941" cy="3354117"/>
          </a:xfrm>
          <a:custGeom>
            <a:avLst/>
            <a:gdLst/>
            <a:ahLst/>
            <a:cxnLst/>
            <a:rect l="l" t="t" r="r" b="b"/>
            <a:pathLst>
              <a:path w="4852941" h="3354117">
                <a:moveTo>
                  <a:pt x="0" y="0"/>
                </a:moveTo>
                <a:lnTo>
                  <a:pt x="4852941" y="0"/>
                </a:lnTo>
                <a:lnTo>
                  <a:pt x="4852941" y="3354117"/>
                </a:lnTo>
                <a:lnTo>
                  <a:pt x="0" y="33541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397" b="-2695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39069" y="385643"/>
            <a:ext cx="10423575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Projetos em produção/em desenvolvimento ( Jun/2025 )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9069" y="5202675"/>
            <a:ext cx="7558385" cy="102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Centro de Operações (ME)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destinado para o Ministério do Exercito, visando rapidez de execução e eficiência térmica e acústica. </a:t>
            </a: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(Acompanhamento de Obra)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44927" y="5202675"/>
            <a:ext cx="6293544" cy="102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Residência Unifamiliar Médio Padrão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destinado para o Pessoa Física visando conforto.</a:t>
            </a:r>
          </a:p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(Acompanhamento de Obra)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9069" y="9625200"/>
            <a:ext cx="498581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Casas Germinadas - 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destinado para o conceito de casas germinadas, projeto pensado levando em consideração produtividade e padronização. </a:t>
            </a: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(PROJETO EM APROVAÇÃO)</a:t>
            </a:r>
          </a:p>
        </p:txBody>
      </p:sp>
      <p:sp>
        <p:nvSpPr>
          <p:cNvPr id="11" name="Freeform 11"/>
          <p:cNvSpPr/>
          <p:nvPr/>
        </p:nvSpPr>
        <p:spPr>
          <a:xfrm>
            <a:off x="6249685" y="6358506"/>
            <a:ext cx="8543647" cy="3299984"/>
          </a:xfrm>
          <a:custGeom>
            <a:avLst/>
            <a:gdLst/>
            <a:ahLst/>
            <a:cxnLst/>
            <a:rect l="l" t="t" r="r" b="b"/>
            <a:pathLst>
              <a:path w="8543647" h="3299984">
                <a:moveTo>
                  <a:pt x="0" y="0"/>
                </a:moveTo>
                <a:lnTo>
                  <a:pt x="8543647" y="0"/>
                </a:lnTo>
                <a:lnTo>
                  <a:pt x="8543647" y="3299983"/>
                </a:lnTo>
                <a:lnTo>
                  <a:pt x="0" y="3299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6015759" y="9753739"/>
            <a:ext cx="877757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Residência Unifamiliar de Alto Padrão - </a:t>
            </a: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destinado para o conceito alto padrão unindo arquitetura e engenharia</a:t>
            </a: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(Projeto em Produção)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444035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39069" y="865486"/>
            <a:ext cx="6194232" cy="4335962"/>
          </a:xfrm>
          <a:custGeom>
            <a:avLst/>
            <a:gdLst/>
            <a:ahLst/>
            <a:cxnLst/>
            <a:rect l="l" t="t" r="r" b="b"/>
            <a:pathLst>
              <a:path w="6194232" h="4335962">
                <a:moveTo>
                  <a:pt x="0" y="0"/>
                </a:moveTo>
                <a:lnTo>
                  <a:pt x="6194232" y="0"/>
                </a:lnTo>
                <a:lnTo>
                  <a:pt x="6194232" y="4335962"/>
                </a:lnTo>
                <a:lnTo>
                  <a:pt x="0" y="4335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021424" y="373032"/>
            <a:ext cx="6495823" cy="4335962"/>
          </a:xfrm>
          <a:custGeom>
            <a:avLst/>
            <a:gdLst/>
            <a:ahLst/>
            <a:cxnLst/>
            <a:rect l="l" t="t" r="r" b="b"/>
            <a:pathLst>
              <a:path w="6495823" h="4335962">
                <a:moveTo>
                  <a:pt x="0" y="0"/>
                </a:moveTo>
                <a:lnTo>
                  <a:pt x="6495824" y="0"/>
                </a:lnTo>
                <a:lnTo>
                  <a:pt x="6495824" y="4335962"/>
                </a:lnTo>
                <a:lnTo>
                  <a:pt x="0" y="4335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339069" y="6501677"/>
            <a:ext cx="5392869" cy="3121123"/>
          </a:xfrm>
          <a:custGeom>
            <a:avLst/>
            <a:gdLst/>
            <a:ahLst/>
            <a:cxnLst/>
            <a:rect l="l" t="t" r="r" b="b"/>
            <a:pathLst>
              <a:path w="5392869" h="3121123">
                <a:moveTo>
                  <a:pt x="0" y="0"/>
                </a:moveTo>
                <a:lnTo>
                  <a:pt x="5392869" y="0"/>
                </a:lnTo>
                <a:lnTo>
                  <a:pt x="5392869" y="3121123"/>
                </a:lnTo>
                <a:lnTo>
                  <a:pt x="0" y="3121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8021424" y="5700947"/>
            <a:ext cx="6495823" cy="3921853"/>
          </a:xfrm>
          <a:custGeom>
            <a:avLst/>
            <a:gdLst/>
            <a:ahLst/>
            <a:cxnLst/>
            <a:rect l="l" t="t" r="r" b="b"/>
            <a:pathLst>
              <a:path w="6495823" h="3921853">
                <a:moveTo>
                  <a:pt x="0" y="0"/>
                </a:moveTo>
                <a:lnTo>
                  <a:pt x="6495824" y="0"/>
                </a:lnTo>
                <a:lnTo>
                  <a:pt x="6495824" y="3921853"/>
                </a:lnTo>
                <a:lnTo>
                  <a:pt x="0" y="39218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339069" y="385643"/>
            <a:ext cx="10423575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Projetos em produção/em desenvolvimento ( Ago/2025 )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9069" y="5296698"/>
            <a:ext cx="6194232" cy="1027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Residência de Alto Padrão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destinado para o conceito de alto padrão. </a:t>
            </a: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(Projeto em Produção)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21424" y="4805921"/>
            <a:ext cx="6495823" cy="6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Sobrados (2pav)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Projetos Destinados para o conceito sobrado. </a:t>
            </a: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(Projeto em Produção)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9069" y="9717068"/>
            <a:ext cx="6194232" cy="6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Residência Unifamiliar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Personalizado. </a:t>
            </a: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(Projeto em Produção)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21424" y="9717068"/>
            <a:ext cx="6194232" cy="6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Residência Unifamiliar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Personalizado. </a:t>
            </a: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(Projeto em Produção)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79430" y="0"/>
            <a:ext cx="16078860" cy="5717233"/>
            <a:chOff x="0" y="0"/>
            <a:chExt cx="21438481" cy="7622977"/>
          </a:xfrm>
        </p:grpSpPr>
        <p:sp>
          <p:nvSpPr>
            <p:cNvPr id="4" name="Freeform 4"/>
            <p:cNvSpPr/>
            <p:nvPr/>
          </p:nvSpPr>
          <p:spPr>
            <a:xfrm rot="-191314">
              <a:off x="158408" y="645955"/>
              <a:ext cx="21121665" cy="6283695"/>
            </a:xfrm>
            <a:custGeom>
              <a:avLst/>
              <a:gdLst/>
              <a:ahLst/>
              <a:cxnLst/>
              <a:rect l="l" t="t" r="r" b="b"/>
              <a:pathLst>
                <a:path w="21121665" h="6283695">
                  <a:moveTo>
                    <a:pt x="0" y="0"/>
                  </a:moveTo>
                  <a:lnTo>
                    <a:pt x="21121665" y="0"/>
                  </a:lnTo>
                  <a:lnTo>
                    <a:pt x="21121665" y="6283695"/>
                  </a:lnTo>
                  <a:lnTo>
                    <a:pt x="0" y="6283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639240" y="63399"/>
              <a:ext cx="20449725" cy="115713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94378" y="6402443"/>
              <a:ext cx="20449725" cy="1157136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Freeform 7"/>
          <p:cNvSpPr/>
          <p:nvPr/>
        </p:nvSpPr>
        <p:spPr>
          <a:xfrm>
            <a:off x="3674968" y="5477574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8" y="0"/>
                </a:lnTo>
                <a:lnTo>
                  <a:pt x="1364028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5320911" y="4781736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1339808" y="2858616"/>
            <a:ext cx="4259622" cy="4171796"/>
          </a:xfrm>
          <a:custGeom>
            <a:avLst/>
            <a:gdLst/>
            <a:ahLst/>
            <a:cxnLst/>
            <a:rect l="l" t="t" r="r" b="b"/>
            <a:pathLst>
              <a:path w="4259622" h="4171796">
                <a:moveTo>
                  <a:pt x="0" y="0"/>
                </a:moveTo>
                <a:lnTo>
                  <a:pt x="4259622" y="0"/>
                </a:lnTo>
                <a:lnTo>
                  <a:pt x="4259622" y="4171797"/>
                </a:lnTo>
                <a:lnTo>
                  <a:pt x="0" y="4171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7688109" y="5034816"/>
            <a:ext cx="2435099" cy="2384891"/>
          </a:xfrm>
          <a:custGeom>
            <a:avLst/>
            <a:gdLst/>
            <a:ahLst/>
            <a:cxnLst/>
            <a:rect l="l" t="t" r="r" b="b"/>
            <a:pathLst>
              <a:path w="2435099" h="2384891">
                <a:moveTo>
                  <a:pt x="0" y="0"/>
                </a:moveTo>
                <a:lnTo>
                  <a:pt x="2435099" y="0"/>
                </a:lnTo>
                <a:lnTo>
                  <a:pt x="2435099" y="2384892"/>
                </a:lnTo>
                <a:lnTo>
                  <a:pt x="0" y="238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0" y="6145526"/>
            <a:ext cx="15120000" cy="4243053"/>
            <a:chOff x="0" y="0"/>
            <a:chExt cx="20160000" cy="5657404"/>
          </a:xfrm>
        </p:grpSpPr>
        <p:grpSp>
          <p:nvGrpSpPr>
            <p:cNvPr id="12" name="Group 12"/>
            <p:cNvGrpSpPr/>
            <p:nvPr/>
          </p:nvGrpSpPr>
          <p:grpSpPr>
            <a:xfrm>
              <a:off x="5803200" y="0"/>
              <a:ext cx="14356800" cy="5657404"/>
              <a:chOff x="0" y="0"/>
              <a:chExt cx="2728490" cy="107518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728490" cy="1075182"/>
              </a:xfrm>
              <a:custGeom>
                <a:avLst/>
                <a:gdLst/>
                <a:ahLst/>
                <a:cxnLst/>
                <a:rect l="l" t="t" r="r" b="b"/>
                <a:pathLst>
                  <a:path w="2728490" h="1075182">
                    <a:moveTo>
                      <a:pt x="0" y="0"/>
                    </a:moveTo>
                    <a:lnTo>
                      <a:pt x="2728490" y="0"/>
                    </a:lnTo>
                    <a:lnTo>
                      <a:pt x="2728490" y="1075182"/>
                    </a:lnTo>
                    <a:lnTo>
                      <a:pt x="0" y="10751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728490" cy="11132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6826431" cy="5657404"/>
            </a:xfrm>
            <a:custGeom>
              <a:avLst/>
              <a:gdLst/>
              <a:ahLst/>
              <a:cxnLst/>
              <a:rect l="l" t="t" r="r" b="b"/>
              <a:pathLst>
                <a:path w="6826431" h="5657404">
                  <a:moveTo>
                    <a:pt x="0" y="0"/>
                  </a:moveTo>
                  <a:lnTo>
                    <a:pt x="6826431" y="0"/>
                  </a:lnTo>
                  <a:lnTo>
                    <a:pt x="6826431" y="5657404"/>
                  </a:lnTo>
                  <a:lnTo>
                    <a:pt x="0" y="5657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231861" y="6170112"/>
            <a:ext cx="399886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Por que escolher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31861" y="6650807"/>
            <a:ext cx="399886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E884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Perfil Líder?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31861" y="7251692"/>
            <a:ext cx="9652609" cy="280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3C50D6"/>
                </a:solidFill>
                <a:latin typeface="Montserrat"/>
                <a:ea typeface="Montserrat"/>
                <a:cs typeface="Montserrat"/>
                <a:sym typeface="Montserrat"/>
              </a:rPr>
              <a:t>Moderna, dinâmica, ágil e comprometida com as exigências do mercado, a Perfil Líder atende todo o país com uma linha completa de produtos de Construção a Seco, além de produtos para instalações elétricas, mecânicas e hidráulicas.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3C50D6"/>
                </a:solidFill>
                <a:latin typeface="Montserrat"/>
                <a:ea typeface="Montserrat"/>
                <a:cs typeface="Montserrat"/>
                <a:sym typeface="Montserrat"/>
              </a:rPr>
              <a:t>Instalados em uma área de 42 mil m², com uma excelente logística interna e um parque fabril completo, a Perfil Líder é reconhecida por seu compromisso com a qualidade.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3C50D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932903" y="642299"/>
            <a:ext cx="2435099" cy="2384891"/>
          </a:xfrm>
          <a:custGeom>
            <a:avLst/>
            <a:gdLst/>
            <a:ahLst/>
            <a:cxnLst/>
            <a:rect l="l" t="t" r="r" b="b"/>
            <a:pathLst>
              <a:path w="2435099" h="2384891">
                <a:moveTo>
                  <a:pt x="0" y="0"/>
                </a:moveTo>
                <a:lnTo>
                  <a:pt x="2435099" y="0"/>
                </a:lnTo>
                <a:lnTo>
                  <a:pt x="2435099" y="2384891"/>
                </a:lnTo>
                <a:lnTo>
                  <a:pt x="0" y="2384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9319164" y="3215082"/>
            <a:ext cx="2435099" cy="2384891"/>
          </a:xfrm>
          <a:custGeom>
            <a:avLst/>
            <a:gdLst/>
            <a:ahLst/>
            <a:cxnLst/>
            <a:rect l="l" t="t" r="r" b="b"/>
            <a:pathLst>
              <a:path w="2435099" h="2384891">
                <a:moveTo>
                  <a:pt x="0" y="0"/>
                </a:moveTo>
                <a:lnTo>
                  <a:pt x="2435098" y="0"/>
                </a:lnTo>
                <a:lnTo>
                  <a:pt x="2435098" y="2384891"/>
                </a:lnTo>
                <a:lnTo>
                  <a:pt x="0" y="2384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8506658" y="798535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22"/>
          <p:cNvSpPr/>
          <p:nvPr/>
        </p:nvSpPr>
        <p:spPr>
          <a:xfrm>
            <a:off x="6918891" y="3027190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23"/>
          <p:cNvSpPr/>
          <p:nvPr/>
        </p:nvSpPr>
        <p:spPr>
          <a:xfrm>
            <a:off x="13621964" y="-893537"/>
            <a:ext cx="4259622" cy="4171796"/>
          </a:xfrm>
          <a:custGeom>
            <a:avLst/>
            <a:gdLst/>
            <a:ahLst/>
            <a:cxnLst/>
            <a:rect l="l" t="t" r="r" b="b"/>
            <a:pathLst>
              <a:path w="4259622" h="4171796">
                <a:moveTo>
                  <a:pt x="0" y="0"/>
                </a:moveTo>
                <a:lnTo>
                  <a:pt x="4259623" y="0"/>
                </a:lnTo>
                <a:lnTo>
                  <a:pt x="4259623" y="4171796"/>
                </a:lnTo>
                <a:lnTo>
                  <a:pt x="0" y="4171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24"/>
          <p:cNvSpPr/>
          <p:nvPr/>
        </p:nvSpPr>
        <p:spPr>
          <a:xfrm>
            <a:off x="4291439" y="3608610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9" y="0"/>
                </a:lnTo>
                <a:lnTo>
                  <a:pt x="1364029" y="1335905"/>
                </a:lnTo>
                <a:lnTo>
                  <a:pt x="0" y="1335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5"/>
          <p:cNvSpPr/>
          <p:nvPr/>
        </p:nvSpPr>
        <p:spPr>
          <a:xfrm>
            <a:off x="5320911" y="1734032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8" y="0"/>
                </a:lnTo>
                <a:lnTo>
                  <a:pt x="1364028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6"/>
          <p:cNvSpPr/>
          <p:nvPr/>
        </p:nvSpPr>
        <p:spPr>
          <a:xfrm>
            <a:off x="6400507" y="443511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9" y="0"/>
                </a:lnTo>
                <a:lnTo>
                  <a:pt x="1364029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/>
          <p:cNvSpPr/>
          <p:nvPr/>
        </p:nvSpPr>
        <p:spPr>
          <a:xfrm>
            <a:off x="7697960" y="-691375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9" y="0"/>
                </a:lnTo>
                <a:lnTo>
                  <a:pt x="1364029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9587672" y="-935497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4" y="0"/>
                </a:lnTo>
                <a:lnTo>
                  <a:pt x="1910384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379260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27930" y="1069200"/>
            <a:ext cx="7140955" cy="4016787"/>
          </a:xfrm>
          <a:custGeom>
            <a:avLst/>
            <a:gdLst/>
            <a:ahLst/>
            <a:cxnLst/>
            <a:rect l="l" t="t" r="r" b="b"/>
            <a:pathLst>
              <a:path w="7140955" h="4016787">
                <a:moveTo>
                  <a:pt x="0" y="0"/>
                </a:moveTo>
                <a:lnTo>
                  <a:pt x="7140955" y="0"/>
                </a:lnTo>
                <a:lnTo>
                  <a:pt x="7140955" y="4016787"/>
                </a:lnTo>
                <a:lnTo>
                  <a:pt x="0" y="4016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27930" y="5673774"/>
            <a:ext cx="7107228" cy="3997816"/>
          </a:xfrm>
          <a:custGeom>
            <a:avLst/>
            <a:gdLst/>
            <a:ahLst/>
            <a:cxnLst/>
            <a:rect l="l" t="t" r="r" b="b"/>
            <a:pathLst>
              <a:path w="7107228" h="3997816">
                <a:moveTo>
                  <a:pt x="0" y="0"/>
                </a:moveTo>
                <a:lnTo>
                  <a:pt x="7107228" y="0"/>
                </a:lnTo>
                <a:lnTo>
                  <a:pt x="7107228" y="3997816"/>
                </a:lnTo>
                <a:lnTo>
                  <a:pt x="0" y="3997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751115" y="1069200"/>
            <a:ext cx="7140955" cy="4016787"/>
          </a:xfrm>
          <a:custGeom>
            <a:avLst/>
            <a:gdLst/>
            <a:ahLst/>
            <a:cxnLst/>
            <a:rect l="l" t="t" r="r" b="b"/>
            <a:pathLst>
              <a:path w="7140955" h="4016787">
                <a:moveTo>
                  <a:pt x="0" y="0"/>
                </a:moveTo>
                <a:lnTo>
                  <a:pt x="7140955" y="0"/>
                </a:lnTo>
                <a:lnTo>
                  <a:pt x="7140955" y="4016787"/>
                </a:lnTo>
                <a:lnTo>
                  <a:pt x="0" y="40167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784842" y="5675359"/>
            <a:ext cx="7107228" cy="3997816"/>
          </a:xfrm>
          <a:custGeom>
            <a:avLst/>
            <a:gdLst/>
            <a:ahLst/>
            <a:cxnLst/>
            <a:rect l="l" t="t" r="r" b="b"/>
            <a:pathLst>
              <a:path w="7107228" h="3997816">
                <a:moveTo>
                  <a:pt x="0" y="0"/>
                </a:moveTo>
                <a:lnTo>
                  <a:pt x="7107228" y="0"/>
                </a:lnTo>
                <a:lnTo>
                  <a:pt x="7107228" y="3997815"/>
                </a:lnTo>
                <a:lnTo>
                  <a:pt x="0" y="39978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27930" y="5142072"/>
            <a:ext cx="7029816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Obra Chalé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 Execução, jornada de 90 dias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51115" y="5126191"/>
            <a:ext cx="7029816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Escola Capivari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 Execução, jornada de 150 dias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7930" y="9814465"/>
            <a:ext cx="7029816" cy="6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Garagem 88 (Cobertura de Telhado)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 Execução, jornada de 45 dias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51115" y="9833515"/>
            <a:ext cx="7029816" cy="68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Residência Unifamiliar (Impianti) - </a:t>
            </a:r>
            <a:r>
              <a:rPr lang="en-US" sz="194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 Finalizado, jornada de 120 dias.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9069" y="385643"/>
            <a:ext cx="7029816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Projetos entregues/em processo de execução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130484" y="-379260"/>
            <a:ext cx="17380969" cy="11580071"/>
          </a:xfrm>
          <a:custGeom>
            <a:avLst/>
            <a:gdLst/>
            <a:ahLst/>
            <a:cxnLst/>
            <a:rect l="l" t="t" r="r" b="b"/>
            <a:pathLst>
              <a:path w="17380969" h="11580071">
                <a:moveTo>
                  <a:pt x="0" y="0"/>
                </a:moveTo>
                <a:lnTo>
                  <a:pt x="17380968" y="0"/>
                </a:lnTo>
                <a:lnTo>
                  <a:pt x="17380968" y="11580070"/>
                </a:lnTo>
                <a:lnTo>
                  <a:pt x="0" y="11580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1385075"/>
            <a:ext cx="15120000" cy="8051400"/>
          </a:xfrm>
          <a:custGeom>
            <a:avLst/>
            <a:gdLst/>
            <a:ahLst/>
            <a:cxnLst/>
            <a:rect l="l" t="t" r="r" b="b"/>
            <a:pathLst>
              <a:path w="15120000" h="8051400">
                <a:moveTo>
                  <a:pt x="0" y="0"/>
                </a:moveTo>
                <a:lnTo>
                  <a:pt x="15120000" y="0"/>
                </a:lnTo>
                <a:lnTo>
                  <a:pt x="15120000" y="8051400"/>
                </a:lnTo>
                <a:lnTo>
                  <a:pt x="0" y="805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84383" y="0"/>
            <a:ext cx="8553600" cy="10692000"/>
          </a:xfrm>
          <a:custGeom>
            <a:avLst/>
            <a:gdLst/>
            <a:ahLst/>
            <a:cxnLst/>
            <a:rect l="l" t="t" r="r" b="b"/>
            <a:pathLst>
              <a:path w="8553600" h="10692000">
                <a:moveTo>
                  <a:pt x="0" y="0"/>
                </a:moveTo>
                <a:lnTo>
                  <a:pt x="8553600" y="0"/>
                </a:lnTo>
                <a:lnTo>
                  <a:pt x="85536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 flipV="1">
            <a:off x="8553600" y="-190552"/>
            <a:ext cx="0" cy="11116579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749390">
            <a:off x="5060873" y="10065544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8" y="0"/>
                </a:lnTo>
                <a:lnTo>
                  <a:pt x="1364028" y="1335905"/>
                </a:lnTo>
                <a:lnTo>
                  <a:pt x="0" y="1335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749390">
            <a:off x="6568773" y="8964801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749390">
            <a:off x="12250318" y="5504252"/>
            <a:ext cx="4259622" cy="4171796"/>
          </a:xfrm>
          <a:custGeom>
            <a:avLst/>
            <a:gdLst/>
            <a:ahLst/>
            <a:cxnLst/>
            <a:rect l="l" t="t" r="r" b="b"/>
            <a:pathLst>
              <a:path w="4259622" h="4171796">
                <a:moveTo>
                  <a:pt x="0" y="0"/>
                </a:moveTo>
                <a:lnTo>
                  <a:pt x="4259622" y="0"/>
                </a:lnTo>
                <a:lnTo>
                  <a:pt x="4259622" y="4171796"/>
                </a:lnTo>
                <a:lnTo>
                  <a:pt x="0" y="4171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749390">
            <a:off x="8984043" y="8637126"/>
            <a:ext cx="2435099" cy="2384891"/>
          </a:xfrm>
          <a:custGeom>
            <a:avLst/>
            <a:gdLst/>
            <a:ahLst/>
            <a:cxnLst/>
            <a:rect l="l" t="t" r="r" b="b"/>
            <a:pathLst>
              <a:path w="2435099" h="2384891">
                <a:moveTo>
                  <a:pt x="0" y="0"/>
                </a:moveTo>
                <a:lnTo>
                  <a:pt x="2435099" y="0"/>
                </a:lnTo>
                <a:lnTo>
                  <a:pt x="2435099" y="2384891"/>
                </a:lnTo>
                <a:lnTo>
                  <a:pt x="0" y="2384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 rot="-749390">
            <a:off x="11202093" y="3646820"/>
            <a:ext cx="2435099" cy="2384891"/>
          </a:xfrm>
          <a:custGeom>
            <a:avLst/>
            <a:gdLst/>
            <a:ahLst/>
            <a:cxnLst/>
            <a:rect l="l" t="t" r="r" b="b"/>
            <a:pathLst>
              <a:path w="2435099" h="2384891">
                <a:moveTo>
                  <a:pt x="0" y="0"/>
                </a:moveTo>
                <a:lnTo>
                  <a:pt x="2435099" y="0"/>
                </a:lnTo>
                <a:lnTo>
                  <a:pt x="2435099" y="2384891"/>
                </a:lnTo>
                <a:lnTo>
                  <a:pt x="0" y="2384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749390">
            <a:off x="10182950" y="6507714"/>
            <a:ext cx="2435099" cy="2384891"/>
          </a:xfrm>
          <a:custGeom>
            <a:avLst/>
            <a:gdLst/>
            <a:ahLst/>
            <a:cxnLst/>
            <a:rect l="l" t="t" r="r" b="b"/>
            <a:pathLst>
              <a:path w="2435099" h="2384891">
                <a:moveTo>
                  <a:pt x="0" y="0"/>
                </a:moveTo>
                <a:lnTo>
                  <a:pt x="2435099" y="0"/>
                </a:lnTo>
                <a:lnTo>
                  <a:pt x="2435099" y="2384892"/>
                </a:lnTo>
                <a:lnTo>
                  <a:pt x="0" y="238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749390">
            <a:off x="8817695" y="4386894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5"/>
                </a:lnTo>
                <a:lnTo>
                  <a:pt x="0" y="1870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 rot="-749390">
            <a:off x="7749487" y="6906188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 rot="-749390">
            <a:off x="13896543" y="1683768"/>
            <a:ext cx="4259622" cy="4171796"/>
          </a:xfrm>
          <a:custGeom>
            <a:avLst/>
            <a:gdLst/>
            <a:ahLst/>
            <a:cxnLst/>
            <a:rect l="l" t="t" r="r" b="b"/>
            <a:pathLst>
              <a:path w="4259622" h="4171796">
                <a:moveTo>
                  <a:pt x="0" y="0"/>
                </a:moveTo>
                <a:lnTo>
                  <a:pt x="4259623" y="0"/>
                </a:lnTo>
                <a:lnTo>
                  <a:pt x="4259623" y="4171796"/>
                </a:lnTo>
                <a:lnTo>
                  <a:pt x="0" y="4171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9467069" y="86575"/>
            <a:ext cx="5049998" cy="2409207"/>
            <a:chOff x="0" y="0"/>
            <a:chExt cx="1279660" cy="6104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9660" cy="610489"/>
            </a:xfrm>
            <a:custGeom>
              <a:avLst/>
              <a:gdLst/>
              <a:ahLst/>
              <a:cxnLst/>
              <a:rect l="l" t="t" r="r" b="b"/>
              <a:pathLst>
                <a:path w="1279660" h="610489">
                  <a:moveTo>
                    <a:pt x="38326" y="0"/>
                  </a:moveTo>
                  <a:lnTo>
                    <a:pt x="1241334" y="0"/>
                  </a:lnTo>
                  <a:cubicBezTo>
                    <a:pt x="1262501" y="0"/>
                    <a:pt x="1279660" y="17159"/>
                    <a:pt x="1279660" y="38326"/>
                  </a:cubicBezTo>
                  <a:lnTo>
                    <a:pt x="1279660" y="572162"/>
                  </a:lnTo>
                  <a:cubicBezTo>
                    <a:pt x="1279660" y="582327"/>
                    <a:pt x="1275622" y="592075"/>
                    <a:pt x="1268435" y="599263"/>
                  </a:cubicBezTo>
                  <a:cubicBezTo>
                    <a:pt x="1261247" y="606451"/>
                    <a:pt x="1251499" y="610489"/>
                    <a:pt x="1241334" y="610489"/>
                  </a:cubicBezTo>
                  <a:lnTo>
                    <a:pt x="38326" y="610489"/>
                  </a:lnTo>
                  <a:cubicBezTo>
                    <a:pt x="28162" y="610489"/>
                    <a:pt x="18413" y="606451"/>
                    <a:pt x="11226" y="599263"/>
                  </a:cubicBezTo>
                  <a:cubicBezTo>
                    <a:pt x="4038" y="592075"/>
                    <a:pt x="0" y="582327"/>
                    <a:pt x="0" y="572162"/>
                  </a:cubicBezTo>
                  <a:lnTo>
                    <a:pt x="0" y="38326"/>
                  </a:lnTo>
                  <a:cubicBezTo>
                    <a:pt x="0" y="28162"/>
                    <a:pt x="4038" y="18413"/>
                    <a:pt x="11226" y="11226"/>
                  </a:cubicBezTo>
                  <a:cubicBezTo>
                    <a:pt x="18413" y="4038"/>
                    <a:pt x="28162" y="0"/>
                    <a:pt x="38326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279660" cy="658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8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749390">
            <a:off x="5258561" y="8107489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8" y="0"/>
                </a:lnTo>
                <a:lnTo>
                  <a:pt x="1364028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-749390">
            <a:off x="5858261" y="6054634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8" y="0"/>
                </a:lnTo>
                <a:lnTo>
                  <a:pt x="1364028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 rot="-749390">
            <a:off x="6633212" y="4561173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8" y="0"/>
                </a:lnTo>
                <a:lnTo>
                  <a:pt x="1364028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 rot="-749390">
            <a:off x="7654521" y="3172549"/>
            <a:ext cx="1364028" cy="1335904"/>
          </a:xfrm>
          <a:custGeom>
            <a:avLst/>
            <a:gdLst/>
            <a:ahLst/>
            <a:cxnLst/>
            <a:rect l="l" t="t" r="r" b="b"/>
            <a:pathLst>
              <a:path w="1364028" h="1335904">
                <a:moveTo>
                  <a:pt x="0" y="0"/>
                </a:moveTo>
                <a:lnTo>
                  <a:pt x="1364029" y="0"/>
                </a:lnTo>
                <a:lnTo>
                  <a:pt x="1364029" y="1335904"/>
                </a:lnTo>
                <a:lnTo>
                  <a:pt x="0" y="133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 rot="-749390">
            <a:off x="9498113" y="2460112"/>
            <a:ext cx="1910383" cy="1870994"/>
          </a:xfrm>
          <a:custGeom>
            <a:avLst/>
            <a:gdLst/>
            <a:ahLst/>
            <a:cxnLst/>
            <a:rect l="l" t="t" r="r" b="b"/>
            <a:pathLst>
              <a:path w="1910383" h="1870994">
                <a:moveTo>
                  <a:pt x="0" y="0"/>
                </a:moveTo>
                <a:lnTo>
                  <a:pt x="1910383" y="0"/>
                </a:lnTo>
                <a:lnTo>
                  <a:pt x="1910383" y="1870994"/>
                </a:lnTo>
                <a:lnTo>
                  <a:pt x="0" y="1870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l="-18290" t="-17106" r="-4277" b="-80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2" name="Group 22"/>
          <p:cNvGrpSpPr/>
          <p:nvPr/>
        </p:nvGrpSpPr>
        <p:grpSpPr>
          <a:xfrm>
            <a:off x="2025410" y="4839266"/>
            <a:ext cx="6100145" cy="1426582"/>
            <a:chOff x="0" y="0"/>
            <a:chExt cx="1545766" cy="36149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45766" cy="361493"/>
            </a:xfrm>
            <a:custGeom>
              <a:avLst/>
              <a:gdLst/>
              <a:ahLst/>
              <a:cxnLst/>
              <a:rect l="l" t="t" r="r" b="b"/>
              <a:pathLst>
                <a:path w="1545766" h="361493">
                  <a:moveTo>
                    <a:pt x="67264" y="0"/>
                  </a:moveTo>
                  <a:lnTo>
                    <a:pt x="1478502" y="0"/>
                  </a:lnTo>
                  <a:cubicBezTo>
                    <a:pt x="1515651" y="0"/>
                    <a:pt x="1545766" y="30115"/>
                    <a:pt x="1545766" y="67264"/>
                  </a:cubicBezTo>
                  <a:lnTo>
                    <a:pt x="1545766" y="294229"/>
                  </a:lnTo>
                  <a:cubicBezTo>
                    <a:pt x="1545766" y="331378"/>
                    <a:pt x="1515651" y="361493"/>
                    <a:pt x="1478502" y="361493"/>
                  </a:cubicBezTo>
                  <a:lnTo>
                    <a:pt x="67264" y="361493"/>
                  </a:lnTo>
                  <a:cubicBezTo>
                    <a:pt x="30115" y="361493"/>
                    <a:pt x="0" y="331378"/>
                    <a:pt x="0" y="294229"/>
                  </a:cubicBezTo>
                  <a:lnTo>
                    <a:pt x="0" y="67264"/>
                  </a:lnTo>
                  <a:cubicBezTo>
                    <a:pt x="0" y="30115"/>
                    <a:pt x="30115" y="0"/>
                    <a:pt x="67264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545766" cy="40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8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80173" y="6465873"/>
            <a:ext cx="12039223" cy="1426582"/>
            <a:chOff x="0" y="0"/>
            <a:chExt cx="3050717" cy="36149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50717" cy="361493"/>
            </a:xfrm>
            <a:custGeom>
              <a:avLst/>
              <a:gdLst/>
              <a:ahLst/>
              <a:cxnLst/>
              <a:rect l="l" t="t" r="r" b="b"/>
              <a:pathLst>
                <a:path w="3050717" h="361493">
                  <a:moveTo>
                    <a:pt x="34082" y="0"/>
                  </a:moveTo>
                  <a:lnTo>
                    <a:pt x="3016635" y="0"/>
                  </a:lnTo>
                  <a:cubicBezTo>
                    <a:pt x="3035458" y="0"/>
                    <a:pt x="3050717" y="15259"/>
                    <a:pt x="3050717" y="34082"/>
                  </a:cubicBezTo>
                  <a:lnTo>
                    <a:pt x="3050717" y="327411"/>
                  </a:lnTo>
                  <a:cubicBezTo>
                    <a:pt x="3050717" y="346234"/>
                    <a:pt x="3035458" y="361493"/>
                    <a:pt x="3016635" y="361493"/>
                  </a:cubicBezTo>
                  <a:lnTo>
                    <a:pt x="34082" y="361493"/>
                  </a:lnTo>
                  <a:cubicBezTo>
                    <a:pt x="15259" y="361493"/>
                    <a:pt x="0" y="346234"/>
                    <a:pt x="0" y="327411"/>
                  </a:cubicBezTo>
                  <a:lnTo>
                    <a:pt x="0" y="34082"/>
                  </a:lnTo>
                  <a:cubicBezTo>
                    <a:pt x="0" y="15259"/>
                    <a:pt x="15259" y="0"/>
                    <a:pt x="34082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050717" cy="409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608157" y="185329"/>
            <a:ext cx="1459473" cy="1400294"/>
          </a:xfrm>
          <a:custGeom>
            <a:avLst/>
            <a:gdLst/>
            <a:ahLst/>
            <a:cxnLst/>
            <a:rect l="l" t="t" r="r" b="b"/>
            <a:pathLst>
              <a:path w="1459473" h="1400294">
                <a:moveTo>
                  <a:pt x="0" y="0"/>
                </a:moveTo>
                <a:lnTo>
                  <a:pt x="1459473" y="0"/>
                </a:lnTo>
                <a:lnTo>
                  <a:pt x="1459473" y="1400294"/>
                </a:lnTo>
                <a:lnTo>
                  <a:pt x="0" y="1400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09" t="-21021" r="-17795" b="-1906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TextBox 29"/>
          <p:cNvSpPr txBox="1"/>
          <p:nvPr/>
        </p:nvSpPr>
        <p:spPr>
          <a:xfrm>
            <a:off x="2283896" y="4553835"/>
            <a:ext cx="11582368" cy="326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171"/>
              </a:lnSpc>
            </a:pPr>
            <a:r>
              <a:rPr lang="en-US" sz="9408" b="1">
                <a:solidFill>
                  <a:srgbClr val="E884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Dúvidas </a:t>
            </a:r>
          </a:p>
          <a:p>
            <a:pPr algn="just">
              <a:lnSpc>
                <a:spcPts val="13171"/>
              </a:lnSpc>
            </a:pPr>
            <a:r>
              <a:rPr lang="en-US" sz="9408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 Agradecimentos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87490" y="1557048"/>
            <a:ext cx="4692639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Equipes de Engenharia e Arquitetura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87490" y="1964925"/>
            <a:ext cx="4692639" cy="34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8"/>
              </a:lnSpc>
            </a:pPr>
            <a:r>
              <a:rPr lang="en-US" sz="1941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Equipes Técnico-Comercial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29404" y="451409"/>
            <a:ext cx="3250726" cy="103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Perfil Líder</a:t>
            </a:r>
          </a:p>
          <a:p>
            <a:pPr algn="just">
              <a:lnSpc>
                <a:spcPts val="2718"/>
              </a:lnSpc>
            </a:pPr>
            <a:r>
              <a:rPr lang="en-US" sz="194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‘</a:t>
            </a:r>
            <a:r>
              <a:rPr lang="en-US" sz="1941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Em constante evolução’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0696423" y="247966"/>
            <a:ext cx="4218675" cy="9374834"/>
          </a:xfrm>
          <a:custGeom>
            <a:avLst/>
            <a:gdLst/>
            <a:ahLst/>
            <a:cxnLst/>
            <a:rect l="l" t="t" r="r" b="b"/>
            <a:pathLst>
              <a:path w="4218675" h="9374834">
                <a:moveTo>
                  <a:pt x="0" y="0"/>
                </a:moveTo>
                <a:lnTo>
                  <a:pt x="4218675" y="0"/>
                </a:lnTo>
                <a:lnTo>
                  <a:pt x="4218675" y="9374834"/>
                </a:lnTo>
                <a:lnTo>
                  <a:pt x="0" y="9374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63488" y="175504"/>
            <a:ext cx="1053655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3C50D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Nos siga em Nossas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488" y="1324397"/>
            <a:ext cx="9064284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E884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Redes Sociais!!!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96" y="1999824"/>
            <a:ext cx="8315974" cy="83159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926650" y="-799855"/>
            <a:ext cx="16751905" cy="12291710"/>
          </a:xfrm>
          <a:custGeom>
            <a:avLst/>
            <a:gdLst/>
            <a:ahLst/>
            <a:cxnLst/>
            <a:rect l="l" t="t" r="r" b="b"/>
            <a:pathLst>
              <a:path w="16751905" h="12291710">
                <a:moveTo>
                  <a:pt x="0" y="0"/>
                </a:moveTo>
                <a:lnTo>
                  <a:pt x="16751905" y="0"/>
                </a:lnTo>
                <a:lnTo>
                  <a:pt x="16751905" y="12291710"/>
                </a:lnTo>
                <a:lnTo>
                  <a:pt x="0" y="1229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7449303" y="4733443"/>
            <a:ext cx="4370616" cy="845314"/>
          </a:xfrm>
          <a:custGeom>
            <a:avLst/>
            <a:gdLst/>
            <a:ahLst/>
            <a:cxnLst/>
            <a:rect l="l" t="t" r="r" b="b"/>
            <a:pathLst>
              <a:path w="4370616" h="845314">
                <a:moveTo>
                  <a:pt x="0" y="0"/>
                </a:moveTo>
                <a:lnTo>
                  <a:pt x="4370616" y="0"/>
                </a:lnTo>
                <a:lnTo>
                  <a:pt x="4370616" y="845314"/>
                </a:lnTo>
                <a:lnTo>
                  <a:pt x="0" y="845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6483032" y="1943487"/>
            <a:ext cx="2153936" cy="1961610"/>
          </a:xfrm>
          <a:custGeom>
            <a:avLst/>
            <a:gdLst/>
            <a:ahLst/>
            <a:cxnLst/>
            <a:rect l="l" t="t" r="r" b="b"/>
            <a:pathLst>
              <a:path w="2153936" h="1961610">
                <a:moveTo>
                  <a:pt x="0" y="0"/>
                </a:moveTo>
                <a:lnTo>
                  <a:pt x="2153936" y="0"/>
                </a:lnTo>
                <a:lnTo>
                  <a:pt x="2153936" y="1961610"/>
                </a:lnTo>
                <a:lnTo>
                  <a:pt x="0" y="1961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579" t="-27813" r="-20733" b="-2735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3300081" y="4056280"/>
            <a:ext cx="851983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Jornada de Projeto: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 concepção á entrega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7784" y="5874032"/>
            <a:ext cx="11463039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Todo grande projeto nasce de uma ideia e se realiza na entrega: a jornada transforma visão em realidade.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926650" y="-799855"/>
            <a:ext cx="16751905" cy="12291710"/>
          </a:xfrm>
          <a:custGeom>
            <a:avLst/>
            <a:gdLst/>
            <a:ahLst/>
            <a:cxnLst/>
            <a:rect l="l" t="t" r="r" b="b"/>
            <a:pathLst>
              <a:path w="16751905" h="12291710">
                <a:moveTo>
                  <a:pt x="0" y="0"/>
                </a:moveTo>
                <a:lnTo>
                  <a:pt x="16751905" y="0"/>
                </a:lnTo>
                <a:lnTo>
                  <a:pt x="16751905" y="12291710"/>
                </a:lnTo>
                <a:lnTo>
                  <a:pt x="0" y="1229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320795" y="410866"/>
            <a:ext cx="6737301" cy="5018776"/>
          </a:xfrm>
          <a:custGeom>
            <a:avLst/>
            <a:gdLst/>
            <a:ahLst/>
            <a:cxnLst/>
            <a:rect l="l" t="t" r="r" b="b"/>
            <a:pathLst>
              <a:path w="6737301" h="5018776">
                <a:moveTo>
                  <a:pt x="0" y="0"/>
                </a:moveTo>
                <a:lnTo>
                  <a:pt x="6737302" y="0"/>
                </a:lnTo>
                <a:lnTo>
                  <a:pt x="6737302" y="5018777"/>
                </a:lnTo>
                <a:lnTo>
                  <a:pt x="0" y="5018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449303" y="4273941"/>
            <a:ext cx="7415316" cy="6024944"/>
          </a:xfrm>
          <a:custGeom>
            <a:avLst/>
            <a:gdLst/>
            <a:ahLst/>
            <a:cxnLst/>
            <a:rect l="l" t="t" r="r" b="b"/>
            <a:pathLst>
              <a:path w="7415316" h="6024944">
                <a:moveTo>
                  <a:pt x="0" y="0"/>
                </a:moveTo>
                <a:lnTo>
                  <a:pt x="7415316" y="0"/>
                </a:lnTo>
                <a:lnTo>
                  <a:pt x="7415316" y="6024945"/>
                </a:lnTo>
                <a:lnTo>
                  <a:pt x="0" y="6024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49303" y="2471506"/>
            <a:ext cx="7415316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Light Steel Framing chega no brasil nos anos 90;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Possui mais de 100 anos de história no Mundo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795" y="5495474"/>
            <a:ext cx="6737301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Wood Frame - Madeira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Foi criado por volta de 1810 Estados Unidos;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Construção rápida, resistência a mãe Natureza;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052759" y="-1062506"/>
            <a:ext cx="19225518" cy="12817012"/>
          </a:xfrm>
          <a:custGeom>
            <a:avLst/>
            <a:gdLst/>
            <a:ahLst/>
            <a:cxnLst/>
            <a:rect l="l" t="t" r="r" b="b"/>
            <a:pathLst>
              <a:path w="19225518" h="12817012">
                <a:moveTo>
                  <a:pt x="0" y="0"/>
                </a:moveTo>
                <a:lnTo>
                  <a:pt x="19225518" y="0"/>
                </a:lnTo>
                <a:lnTo>
                  <a:pt x="19225518" y="12817012"/>
                </a:lnTo>
                <a:lnTo>
                  <a:pt x="0" y="12817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64997" y="425031"/>
            <a:ext cx="10111474" cy="7760556"/>
          </a:xfrm>
          <a:custGeom>
            <a:avLst/>
            <a:gdLst/>
            <a:ahLst/>
            <a:cxnLst/>
            <a:rect l="l" t="t" r="r" b="b"/>
            <a:pathLst>
              <a:path w="10111474" h="7760556">
                <a:moveTo>
                  <a:pt x="0" y="0"/>
                </a:moveTo>
                <a:lnTo>
                  <a:pt x="10111475" y="0"/>
                </a:lnTo>
                <a:lnTo>
                  <a:pt x="10111475" y="7760556"/>
                </a:lnTo>
                <a:lnTo>
                  <a:pt x="0" y="7760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552371" y="425031"/>
            <a:ext cx="4392079" cy="2997594"/>
          </a:xfrm>
          <a:custGeom>
            <a:avLst/>
            <a:gdLst/>
            <a:ahLst/>
            <a:cxnLst/>
            <a:rect l="l" t="t" r="r" b="b"/>
            <a:pathLst>
              <a:path w="4392079" h="2997594">
                <a:moveTo>
                  <a:pt x="0" y="0"/>
                </a:moveTo>
                <a:lnTo>
                  <a:pt x="4392078" y="0"/>
                </a:lnTo>
                <a:lnTo>
                  <a:pt x="4392078" y="2997594"/>
                </a:lnTo>
                <a:lnTo>
                  <a:pt x="0" y="2997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552371" y="4595063"/>
            <a:ext cx="4392079" cy="3590524"/>
          </a:xfrm>
          <a:custGeom>
            <a:avLst/>
            <a:gdLst/>
            <a:ahLst/>
            <a:cxnLst/>
            <a:rect l="l" t="t" r="r" b="b"/>
            <a:pathLst>
              <a:path w="4392079" h="3590524">
                <a:moveTo>
                  <a:pt x="0" y="0"/>
                </a:moveTo>
                <a:lnTo>
                  <a:pt x="4392078" y="0"/>
                </a:lnTo>
                <a:lnTo>
                  <a:pt x="4392078" y="3590524"/>
                </a:lnTo>
                <a:lnTo>
                  <a:pt x="0" y="359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64997" y="8404541"/>
            <a:ext cx="14590005" cy="179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de Estrutural: 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 Light Steel Framing (LSF) é um sistema construtivo industrializado, baseado em perfis de aço galvanizado conformados a frio, que formam a estrutura principal de paredes, pisos e coberturas. Esse sistema substitui a alvenaria estrutural, funcionando como um esqueleto leve e resistente, que recebe fechamentos internos e externos (placas de gesso acartonado, cimentícias, OSB, entre outros).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052759" y="-1062506"/>
            <a:ext cx="19225518" cy="12817012"/>
          </a:xfrm>
          <a:custGeom>
            <a:avLst/>
            <a:gdLst/>
            <a:ahLst/>
            <a:cxnLst/>
            <a:rect l="l" t="t" r="r" b="b"/>
            <a:pathLst>
              <a:path w="19225518" h="12817012">
                <a:moveTo>
                  <a:pt x="0" y="0"/>
                </a:moveTo>
                <a:lnTo>
                  <a:pt x="19225518" y="0"/>
                </a:lnTo>
                <a:lnTo>
                  <a:pt x="19225518" y="12817012"/>
                </a:lnTo>
                <a:lnTo>
                  <a:pt x="0" y="12817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43317" y="212449"/>
            <a:ext cx="6506345" cy="4896025"/>
          </a:xfrm>
          <a:custGeom>
            <a:avLst/>
            <a:gdLst/>
            <a:ahLst/>
            <a:cxnLst/>
            <a:rect l="l" t="t" r="r" b="b"/>
            <a:pathLst>
              <a:path w="6506345" h="4896025">
                <a:moveTo>
                  <a:pt x="0" y="0"/>
                </a:moveTo>
                <a:lnTo>
                  <a:pt x="6506345" y="0"/>
                </a:lnTo>
                <a:lnTo>
                  <a:pt x="6506345" y="4896025"/>
                </a:lnTo>
                <a:lnTo>
                  <a:pt x="0" y="489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522767" y="212449"/>
            <a:ext cx="6528033" cy="4896025"/>
          </a:xfrm>
          <a:custGeom>
            <a:avLst/>
            <a:gdLst/>
            <a:ahLst/>
            <a:cxnLst/>
            <a:rect l="l" t="t" r="r" b="b"/>
            <a:pathLst>
              <a:path w="6528033" h="4896025">
                <a:moveTo>
                  <a:pt x="0" y="0"/>
                </a:moveTo>
                <a:lnTo>
                  <a:pt x="6528033" y="0"/>
                </a:lnTo>
                <a:lnTo>
                  <a:pt x="6528033" y="4896025"/>
                </a:lnTo>
                <a:lnTo>
                  <a:pt x="0" y="4896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912260" y="5683729"/>
            <a:ext cx="10074806" cy="4447658"/>
          </a:xfrm>
          <a:custGeom>
            <a:avLst/>
            <a:gdLst/>
            <a:ahLst/>
            <a:cxnLst/>
            <a:rect l="l" t="t" r="r" b="b"/>
            <a:pathLst>
              <a:path w="10074806" h="4447658">
                <a:moveTo>
                  <a:pt x="0" y="0"/>
                </a:moveTo>
                <a:lnTo>
                  <a:pt x="10074805" y="0"/>
                </a:lnTo>
                <a:lnTo>
                  <a:pt x="10074805" y="4447657"/>
                </a:lnTo>
                <a:lnTo>
                  <a:pt x="0" y="4447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587" b="-263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05205" y="5131279"/>
            <a:ext cx="6982569" cy="41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Casa Popular - 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Assentamentos MTST-PR (nov/2025)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22767" y="5131279"/>
            <a:ext cx="6982569" cy="41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Sobrado Alto padrão - 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Recife PE - (Dez/2025)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4004" y="10150436"/>
            <a:ext cx="9071318" cy="41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UBS INDIGENA (WARO APOMPO) - 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Interior da Amazônia (jan/2026)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120000" cy="10692000"/>
          </a:xfrm>
          <a:custGeom>
            <a:avLst/>
            <a:gdLst/>
            <a:ahLst/>
            <a:cxnLst/>
            <a:rect l="l" t="t" r="r" b="b"/>
            <a:pathLst>
              <a:path w="15120000" h="10692000">
                <a:moveTo>
                  <a:pt x="0" y="0"/>
                </a:moveTo>
                <a:lnTo>
                  <a:pt x="15120000" y="0"/>
                </a:lnTo>
                <a:lnTo>
                  <a:pt x="1512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" t="-1379" r="-755" b="-137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052759" y="-1062506"/>
            <a:ext cx="19225518" cy="12817012"/>
          </a:xfrm>
          <a:custGeom>
            <a:avLst/>
            <a:gdLst/>
            <a:ahLst/>
            <a:cxnLst/>
            <a:rect l="l" t="t" r="r" b="b"/>
            <a:pathLst>
              <a:path w="19225518" h="12817012">
                <a:moveTo>
                  <a:pt x="0" y="0"/>
                </a:moveTo>
                <a:lnTo>
                  <a:pt x="19225518" y="0"/>
                </a:lnTo>
                <a:lnTo>
                  <a:pt x="19225518" y="12817012"/>
                </a:lnTo>
                <a:lnTo>
                  <a:pt x="0" y="12817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47750" y="2596193"/>
            <a:ext cx="6376261" cy="3164220"/>
          </a:xfrm>
          <a:custGeom>
            <a:avLst/>
            <a:gdLst/>
            <a:ahLst/>
            <a:cxnLst/>
            <a:rect l="l" t="t" r="r" b="b"/>
            <a:pathLst>
              <a:path w="6376261" h="3164220">
                <a:moveTo>
                  <a:pt x="0" y="0"/>
                </a:moveTo>
                <a:lnTo>
                  <a:pt x="6376261" y="0"/>
                </a:lnTo>
                <a:lnTo>
                  <a:pt x="6376261" y="3164219"/>
                </a:lnTo>
                <a:lnTo>
                  <a:pt x="0" y="3164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547750" y="5938993"/>
            <a:ext cx="6376261" cy="4284336"/>
          </a:xfrm>
          <a:custGeom>
            <a:avLst/>
            <a:gdLst/>
            <a:ahLst/>
            <a:cxnLst/>
            <a:rect l="l" t="t" r="r" b="b"/>
            <a:pathLst>
              <a:path w="6376261" h="4284336">
                <a:moveTo>
                  <a:pt x="0" y="0"/>
                </a:moveTo>
                <a:lnTo>
                  <a:pt x="6376261" y="0"/>
                </a:lnTo>
                <a:lnTo>
                  <a:pt x="6376261" y="4284336"/>
                </a:lnTo>
                <a:lnTo>
                  <a:pt x="0" y="4284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170567" y="2596193"/>
            <a:ext cx="7401683" cy="3164220"/>
          </a:xfrm>
          <a:custGeom>
            <a:avLst/>
            <a:gdLst/>
            <a:ahLst/>
            <a:cxnLst/>
            <a:rect l="l" t="t" r="r" b="b"/>
            <a:pathLst>
              <a:path w="7401683" h="3164220">
                <a:moveTo>
                  <a:pt x="0" y="0"/>
                </a:moveTo>
                <a:lnTo>
                  <a:pt x="7401683" y="0"/>
                </a:lnTo>
                <a:lnTo>
                  <a:pt x="7401683" y="3164219"/>
                </a:lnTo>
                <a:lnTo>
                  <a:pt x="0" y="31642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170567" y="5938993"/>
            <a:ext cx="7401683" cy="4237992"/>
          </a:xfrm>
          <a:custGeom>
            <a:avLst/>
            <a:gdLst/>
            <a:ahLst/>
            <a:cxnLst/>
            <a:rect l="l" t="t" r="r" b="b"/>
            <a:pathLst>
              <a:path w="7401683" h="4237992">
                <a:moveTo>
                  <a:pt x="0" y="0"/>
                </a:moveTo>
                <a:lnTo>
                  <a:pt x="7401683" y="0"/>
                </a:lnTo>
                <a:lnTo>
                  <a:pt x="7401683" y="4237992"/>
                </a:lnTo>
                <a:lnTo>
                  <a:pt x="0" y="4237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51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31868" y="506427"/>
            <a:ext cx="14590005" cy="179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Sistema de Revestimentos: 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sistema Light Steel Framing, os revestimentos com placas (gesso acartonado, cimentícia, OSB, entre outras) são fundamentais porque garantem rigidez estrutural, conforto térmico e acústico, proteção contra fogo e acabamento estético. Além disso, colaboram para o desempenho global do sistema, atendendo às normas técnicas de segurança e habitabilidade.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1294</Words>
  <Application>Microsoft Office PowerPoint</Application>
  <PresentationFormat>Personalizar</PresentationFormat>
  <Paragraphs>121</Paragraphs>
  <Slides>32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Montserrat Bold</vt:lpstr>
      <vt:lpstr>Montserrat Italics</vt:lpstr>
      <vt:lpstr>Montserrat Bold Italics</vt:lpstr>
      <vt:lpstr>Arial</vt:lpstr>
      <vt:lpstr>Calibri</vt:lpstr>
      <vt:lpstr>Montserrat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CONCEITUAL EMPRESARIAL</dc:title>
  <dc:creator>Vado Cristofali</dc:creator>
  <cp:lastModifiedBy>Vado Cristofali</cp:lastModifiedBy>
  <cp:revision>2</cp:revision>
  <dcterms:created xsi:type="dcterms:W3CDTF">2006-08-16T00:00:00Z</dcterms:created>
  <dcterms:modified xsi:type="dcterms:W3CDTF">2026-03-25T13:18:05Z</dcterms:modified>
  <dc:identifier>DAGwcsCo3Ck</dc:identifier>
</cp:coreProperties>
</file>